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31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3" r:id="rId64"/>
    <p:sldId id="354" r:id="rId65"/>
    <p:sldId id="355" r:id="rId66"/>
    <p:sldId id="357" r:id="rId67"/>
    <p:sldId id="358" r:id="rId68"/>
    <p:sldId id="351" r:id="rId69"/>
    <p:sldId id="352"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617C4-5218-4C3B-A1C9-C0C859603755}" v="2" dt="2020-10-18T16:04:58.7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03"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 Tianhai (zuti)" userId="ed53172e-a19f-46b4-9500-c0388dd9604a" providerId="ADAL" clId="{48C617C4-5218-4C3B-A1C9-C0C859603755}"/>
    <pc:docChg chg="custSel addSld delSld modSld">
      <pc:chgData name="Zu, Tianhai (zuti)" userId="ed53172e-a19f-46b4-9500-c0388dd9604a" providerId="ADAL" clId="{48C617C4-5218-4C3B-A1C9-C0C859603755}" dt="2020-10-18T16:05:34.506" v="49" actId="20577"/>
      <pc:docMkLst>
        <pc:docMk/>
      </pc:docMkLst>
      <pc:sldChg chg="modSp add mod">
        <pc:chgData name="Zu, Tianhai (zuti)" userId="ed53172e-a19f-46b4-9500-c0388dd9604a" providerId="ADAL" clId="{48C617C4-5218-4C3B-A1C9-C0C859603755}" dt="2020-10-18T15:57:22.940" v="5" actId="207"/>
        <pc:sldMkLst>
          <pc:docMk/>
          <pc:sldMk cId="3880742780" sldId="317"/>
        </pc:sldMkLst>
        <pc:spChg chg="mod">
          <ac:chgData name="Zu, Tianhai (zuti)" userId="ed53172e-a19f-46b4-9500-c0388dd9604a" providerId="ADAL" clId="{48C617C4-5218-4C3B-A1C9-C0C859603755}" dt="2020-10-18T15:57:22.940" v="5" actId="207"/>
          <ac:spMkLst>
            <pc:docMk/>
            <pc:sldMk cId="3880742780" sldId="317"/>
            <ac:spMk id="3" creationId="{00000000-0000-0000-0000-000000000000}"/>
          </ac:spMkLst>
        </pc:spChg>
      </pc:sldChg>
      <pc:sldChg chg="modSp mod">
        <pc:chgData name="Zu, Tianhai (zuti)" userId="ed53172e-a19f-46b4-9500-c0388dd9604a" providerId="ADAL" clId="{48C617C4-5218-4C3B-A1C9-C0C859603755}" dt="2020-10-18T15:56:23.286" v="1" actId="27636"/>
        <pc:sldMkLst>
          <pc:docMk/>
          <pc:sldMk cId="0" sldId="345"/>
        </pc:sldMkLst>
        <pc:spChg chg="mod">
          <ac:chgData name="Zu, Tianhai (zuti)" userId="ed53172e-a19f-46b4-9500-c0388dd9604a" providerId="ADAL" clId="{48C617C4-5218-4C3B-A1C9-C0C859603755}" dt="2020-10-18T15:56:23.286" v="1" actId="27636"/>
          <ac:spMkLst>
            <pc:docMk/>
            <pc:sldMk cId="0" sldId="345"/>
            <ac:spMk id="461" creationId="{00000000-0000-0000-0000-000000000000}"/>
          </ac:spMkLst>
        </pc:spChg>
      </pc:sldChg>
      <pc:sldChg chg="modSp mod">
        <pc:chgData name="Zu, Tianhai (zuti)" userId="ed53172e-a19f-46b4-9500-c0388dd9604a" providerId="ADAL" clId="{48C617C4-5218-4C3B-A1C9-C0C859603755}" dt="2020-10-18T16:03:14.017" v="44" actId="20577"/>
        <pc:sldMkLst>
          <pc:docMk/>
          <pc:sldMk cId="1016253722" sldId="354"/>
        </pc:sldMkLst>
        <pc:spChg chg="mod">
          <ac:chgData name="Zu, Tianhai (zuti)" userId="ed53172e-a19f-46b4-9500-c0388dd9604a" providerId="ADAL" clId="{48C617C4-5218-4C3B-A1C9-C0C859603755}" dt="2020-10-18T16:03:14.017" v="44" actId="20577"/>
          <ac:spMkLst>
            <pc:docMk/>
            <pc:sldMk cId="1016253722" sldId="354"/>
            <ac:spMk id="443" creationId="{00000000-0000-0000-0000-000000000000}"/>
          </ac:spMkLst>
        </pc:spChg>
      </pc:sldChg>
      <pc:sldChg chg="modSp mod">
        <pc:chgData name="Zu, Tianhai (zuti)" userId="ed53172e-a19f-46b4-9500-c0388dd9604a" providerId="ADAL" clId="{48C617C4-5218-4C3B-A1C9-C0C859603755}" dt="2020-10-18T16:05:34.506" v="49" actId="20577"/>
        <pc:sldMkLst>
          <pc:docMk/>
          <pc:sldMk cId="3131793818" sldId="355"/>
        </pc:sldMkLst>
        <pc:spChg chg="mod">
          <ac:chgData name="Zu, Tianhai (zuti)" userId="ed53172e-a19f-46b4-9500-c0388dd9604a" providerId="ADAL" clId="{48C617C4-5218-4C3B-A1C9-C0C859603755}" dt="2020-10-18T16:05:34.506" v="49" actId="20577"/>
          <ac:spMkLst>
            <pc:docMk/>
            <pc:sldMk cId="3131793818" sldId="355"/>
            <ac:spMk id="443" creationId="{00000000-0000-0000-0000-000000000000}"/>
          </ac:spMkLst>
        </pc:spChg>
      </pc:sldChg>
      <pc:sldChg chg="del">
        <pc:chgData name="Zu, Tianhai (zuti)" userId="ed53172e-a19f-46b4-9500-c0388dd9604a" providerId="ADAL" clId="{48C617C4-5218-4C3B-A1C9-C0C859603755}" dt="2020-10-18T15:57:25.685" v="6" actId="47"/>
        <pc:sldMkLst>
          <pc:docMk/>
          <pc:sldMk cId="3153893898" sldId="356"/>
        </pc:sldMkLst>
      </pc:sldChg>
      <pc:sldChg chg="modSp mod">
        <pc:chgData name="Zu, Tianhai (zuti)" userId="ed53172e-a19f-46b4-9500-c0388dd9604a" providerId="ADAL" clId="{48C617C4-5218-4C3B-A1C9-C0C859603755}" dt="2020-10-18T15:59:59.277" v="23" actId="20577"/>
        <pc:sldMkLst>
          <pc:docMk/>
          <pc:sldMk cId="1082351846" sldId="358"/>
        </pc:sldMkLst>
        <pc:spChg chg="mod">
          <ac:chgData name="Zu, Tianhai (zuti)" userId="ed53172e-a19f-46b4-9500-c0388dd9604a" providerId="ADAL" clId="{48C617C4-5218-4C3B-A1C9-C0C859603755}" dt="2020-10-18T15:59:59.277" v="23" actId="20577"/>
          <ac:spMkLst>
            <pc:docMk/>
            <pc:sldMk cId="1082351846" sldId="358"/>
            <ac:spMk id="4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9567800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73100" y="2870200"/>
            <a:ext cx="23050500" cy="4559300"/>
          </a:xfrm>
          <a:prstGeom prst="rect">
            <a:avLst/>
          </a:prstGeom>
        </p:spPr>
        <p:txBody>
          <a:bodyPr anchor="b"/>
          <a:lstStyle/>
          <a:p>
            <a:r>
              <a:t>Title Text</a:t>
            </a:r>
          </a:p>
        </p:txBody>
      </p:sp>
      <p:sp>
        <p:nvSpPr>
          <p:cNvPr id="12" name="Body Level One…"/>
          <p:cNvSpPr txBox="1">
            <a:spLocks noGrp="1"/>
          </p:cNvSpPr>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001000"/>
            <a:ext cx="19621500" cy="687368"/>
          </a:xfrm>
          <a:prstGeom prst="rect">
            <a:avLst/>
          </a:prstGeom>
        </p:spPr>
        <p:txBody>
          <a:bodyPr anchor="t">
            <a:spAutoFit/>
          </a:bodyPr>
          <a:lstStyle>
            <a:lvl1pPr marL="0" indent="0" algn="ctr">
              <a:spcBef>
                <a:spcPts val="0"/>
              </a:spcBef>
              <a:buSzTx/>
              <a:buNone/>
              <a:defRPr sz="3800">
                <a:latin typeface="Lato Light" panose="020F0302020204030203" pitchFamily="34" charset="0"/>
              </a:defRPr>
            </a:lvl1pPr>
          </a:lstStyle>
          <a:p>
            <a:r>
              <a:rPr dirty="0"/>
              <a:t>–Johnny Appleseed</a:t>
            </a:r>
          </a:p>
        </p:txBody>
      </p:sp>
      <p:sp>
        <p:nvSpPr>
          <p:cNvPr id="94" name="“Type a quote here.”"/>
          <p:cNvSpPr txBox="1">
            <a:spLocks noGrp="1"/>
          </p:cNvSpPr>
          <p:nvPr>
            <p:ph type="body" sz="quarter" idx="14"/>
          </p:nvPr>
        </p:nvSpPr>
        <p:spPr>
          <a:xfrm>
            <a:off x="2374900" y="5866845"/>
            <a:ext cx="19621500" cy="902811"/>
          </a:xfrm>
          <a:prstGeom prst="rect">
            <a:avLst/>
          </a:prstGeom>
        </p:spPr>
        <p:txBody>
          <a:bodyPr>
            <a:spAutoFit/>
          </a:bodyPr>
          <a:lstStyle>
            <a:lvl1pPr marL="0" indent="0" algn="ctr">
              <a:spcBef>
                <a:spcPts val="0"/>
              </a:spcBef>
              <a:buSzTx/>
              <a:buNone/>
              <a:defRPr>
                <a:latin typeface="Lato Light" panose="020F0302020204030203" pitchFamily="34" charset="0"/>
              </a:defRPr>
            </a:lvl1pPr>
          </a:lstStyle>
          <a:p>
            <a:r>
              <a:rPr dirty="0"/>
              <a:t>“Type a quote here.”</a:t>
            </a:r>
          </a:p>
        </p:txBody>
      </p:sp>
      <p:sp>
        <p:nvSpPr>
          <p:cNvPr id="95" name="Slide Number"/>
          <p:cNvSpPr txBox="1">
            <a:spLocks noGrp="1"/>
          </p:cNvSpPr>
          <p:nvPr>
            <p:ph type="sldNum" sz="quarter" idx="2"/>
          </p:nvPr>
        </p:nvSpPr>
        <p:spPr>
          <a:xfrm>
            <a:off x="11950810" y="13081000"/>
            <a:ext cx="469680" cy="471924"/>
          </a:xfrm>
          <a:prstGeom prst="rect">
            <a:avLst/>
          </a:prstGeom>
        </p:spPr>
        <p:txBody>
          <a:bodyPr/>
          <a:lstStyle>
            <a:lvl1pPr>
              <a:defRPr>
                <a:latin typeface="Lato Light" panose="020F0302020204030203" pitchFamily="34" charset="0"/>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lvl1pPr>
              <a:defRPr>
                <a:latin typeface="Lato Light" panose="020F0302020204030203" pitchFamily="34" charset="0"/>
              </a:defRPr>
            </a:lvl1pPr>
          </a:lstStyle>
          <a:p>
            <a:endParaRPr dirty="0"/>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463800" y="736600"/>
            <a:ext cx="19481800" cy="82423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728200"/>
            <a:ext cx="19621500" cy="1803400"/>
          </a:xfrm>
          <a:prstGeom prst="rect">
            <a:avLst/>
          </a:prstGeom>
        </p:spPr>
        <p:txBody>
          <a:bodyPr/>
          <a:lstStyle/>
          <a:p>
            <a:r>
              <a:t>Title Text</a:t>
            </a:r>
          </a:p>
        </p:txBody>
      </p:sp>
      <p:sp>
        <p:nvSpPr>
          <p:cNvPr id="22" name="Body Level One…"/>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73100" y="4572000"/>
            <a:ext cx="23050500" cy="4559300"/>
          </a:xfrm>
          <a:prstGeom prst="rect">
            <a:avLst/>
          </a:prstGeom>
        </p:spPr>
        <p:txBody>
          <a:bodyPr/>
          <a:lstStyle>
            <a:lvl1pPr>
              <a:defRPr>
                <a:latin typeface="Lato Light" panose="020F0302020204030203" pitchFamily="34" charset="0"/>
              </a:defRPr>
            </a:lvl1pPr>
          </a:lstStyle>
          <a:p>
            <a:r>
              <a:rPr dirty="0"/>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573000" y="1384300"/>
            <a:ext cx="10045700" cy="10896600"/>
          </a:xfrm>
          <a:prstGeom prst="rect">
            <a:avLst/>
          </a:prstGeom>
        </p:spPr>
        <p:txBody>
          <a:bodyPr lIns="91439" tIns="45719" rIns="91439" bIns="45719" anchor="t">
            <a:noAutofit/>
          </a:bodyPr>
          <a:lstStyle>
            <a:lvl1pPr>
              <a:defRPr>
                <a:latin typeface="Lato Light" panose="020F0302020204030203" pitchFamily="34" charset="0"/>
              </a:defRPr>
            </a:lvl1pPr>
          </a:lstStyle>
          <a:p>
            <a:endParaRPr dirty="0"/>
          </a:p>
        </p:txBody>
      </p:sp>
      <p:sp>
        <p:nvSpPr>
          <p:cNvPr id="39" name="Title Text"/>
          <p:cNvSpPr txBox="1">
            <a:spLocks noGrp="1"/>
          </p:cNvSpPr>
          <p:nvPr>
            <p:ph type="title"/>
          </p:nvPr>
        </p:nvSpPr>
        <p:spPr>
          <a:xfrm>
            <a:off x="673100" y="1435100"/>
            <a:ext cx="11049000" cy="5461000"/>
          </a:xfrm>
          <a:prstGeom prst="rect">
            <a:avLst/>
          </a:prstGeom>
        </p:spPr>
        <p:txBody>
          <a:bodyPr anchor="b"/>
          <a:lstStyle>
            <a:lvl1pPr>
              <a:defRPr>
                <a:latin typeface="Lato Light" panose="020F0302020204030203" pitchFamily="34" charset="0"/>
              </a:defRPr>
            </a:lvl1pPr>
          </a:lstStyle>
          <a:p>
            <a:r>
              <a:rPr dirty="0"/>
              <a:t>Title Text</a:t>
            </a:r>
          </a:p>
        </p:txBody>
      </p:sp>
      <p:sp>
        <p:nvSpPr>
          <p:cNvPr id="40" name="Body Level One…"/>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defRPr>
                <a:latin typeface="Lato Light" panose="020F0302020204030203" pitchFamily="34" charset="0"/>
              </a:defRPr>
            </a:lvl1pPr>
            <a:lvl2pPr marL="0" indent="228600" algn="ctr">
              <a:spcBef>
                <a:spcPts val="0"/>
              </a:spcBef>
              <a:buSzTx/>
              <a:buNone/>
              <a:defRPr>
                <a:latin typeface="Lato Light" panose="020F0302020204030203" pitchFamily="34" charset="0"/>
              </a:defRPr>
            </a:lvl2pPr>
            <a:lvl3pPr marL="0" indent="457200" algn="ctr">
              <a:spcBef>
                <a:spcPts val="0"/>
              </a:spcBef>
              <a:buSzTx/>
              <a:buNone/>
              <a:defRPr>
                <a:latin typeface="Lato Light" panose="020F0302020204030203" pitchFamily="34" charset="0"/>
              </a:defRPr>
            </a:lvl3pPr>
            <a:lvl4pPr marL="0" indent="685800" algn="ctr">
              <a:spcBef>
                <a:spcPts val="0"/>
              </a:spcBef>
              <a:buSzTx/>
              <a:buNone/>
              <a:defRPr>
                <a:latin typeface="Lato Light" panose="020F0302020204030203" pitchFamily="34" charset="0"/>
              </a:defRPr>
            </a:lvl4pPr>
            <a:lvl5pPr marL="0" indent="914400" algn="ctr">
              <a:spcBef>
                <a:spcPts val="0"/>
              </a:spcBef>
              <a:buSzTx/>
              <a:buNone/>
              <a:defRPr>
                <a:latin typeface="Lato Light" panose="020F0302020204030203"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xfrm>
            <a:off x="11950810" y="13081000"/>
            <a:ext cx="469680" cy="471924"/>
          </a:xfrm>
          <a:prstGeom prst="rect">
            <a:avLst/>
          </a:prstGeom>
        </p:spPr>
        <p:txBody>
          <a:bodyPr/>
          <a:lstStyle>
            <a:lvl1pPr>
              <a:defRPr>
                <a:latin typeface="Lato Light" panose="020F0302020204030203" pitchFamily="34" charset="0"/>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lvl1pPr>
              <a:defRPr>
                <a:latin typeface="Lato Light" panose="020F0302020204030203" pitchFamily="34" charset="0"/>
              </a:defRPr>
            </a:lvl1pPr>
          </a:lstStyle>
          <a:p>
            <a:r>
              <a:rPr dirty="0"/>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defRPr>
                <a:latin typeface="Lato Light" panose="020F0302020204030203" pitchFamily="34" charset="0"/>
              </a:defRPr>
            </a:lvl1pPr>
          </a:lstStyle>
          <a:p>
            <a:r>
              <a:rPr dirty="0"/>
              <a:t>Title Text</a:t>
            </a:r>
          </a:p>
        </p:txBody>
      </p:sp>
      <p:sp>
        <p:nvSpPr>
          <p:cNvPr id="57" name="Body Level One…"/>
          <p:cNvSpPr txBox="1">
            <a:spLocks noGrp="1"/>
          </p:cNvSpPr>
          <p:nvPr>
            <p:ph type="body" idx="1"/>
          </p:nvPr>
        </p:nvSpPr>
        <p:spPr>
          <a:prstGeom prst="rect">
            <a:avLst/>
          </a:prstGeom>
        </p:spPr>
        <p:txBody>
          <a:bodyPr/>
          <a:lstStyle>
            <a:lvl1pPr marL="736600" indent="-736600">
              <a:lnSpc>
                <a:spcPct val="120000"/>
              </a:lnSpc>
              <a:spcBef>
                <a:spcPts val="6500"/>
              </a:spcBef>
              <a:defRPr sz="6400">
                <a:latin typeface="Lato Light" panose="020F0302020204030203" pitchFamily="34" charset="0"/>
              </a:defRPr>
            </a:lvl1pPr>
            <a:lvl2pPr marL="1473200" indent="-736600">
              <a:lnSpc>
                <a:spcPct val="120000"/>
              </a:lnSpc>
              <a:spcBef>
                <a:spcPts val="6500"/>
              </a:spcBef>
              <a:defRPr sz="6400">
                <a:latin typeface="Lato Light" panose="020F0302020204030203" pitchFamily="34" charset="0"/>
              </a:defRPr>
            </a:lvl2pPr>
            <a:lvl3pPr marL="2209800" indent="-736600">
              <a:lnSpc>
                <a:spcPct val="120000"/>
              </a:lnSpc>
              <a:spcBef>
                <a:spcPts val="6500"/>
              </a:spcBef>
              <a:defRPr sz="6400">
                <a:latin typeface="Lato Light" panose="020F0302020204030203" pitchFamily="34" charset="0"/>
              </a:defRPr>
            </a:lvl3pPr>
            <a:lvl4pPr marL="2946400" indent="-736600">
              <a:lnSpc>
                <a:spcPct val="120000"/>
              </a:lnSpc>
              <a:spcBef>
                <a:spcPts val="6500"/>
              </a:spcBef>
              <a:defRPr sz="6400">
                <a:latin typeface="Lato Light" panose="020F0302020204030203" pitchFamily="34" charset="0"/>
              </a:defRPr>
            </a:lvl4pPr>
            <a:lvl5pPr marL="3683000" indent="-736600">
              <a:lnSpc>
                <a:spcPct val="120000"/>
              </a:lnSpc>
              <a:spcBef>
                <a:spcPts val="6500"/>
              </a:spcBef>
              <a:defRPr sz="6400">
                <a:latin typeface="Lato Light" panose="020F0302020204030203"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xfrm>
            <a:off x="11950810" y="13081000"/>
            <a:ext cx="469680" cy="471924"/>
          </a:xfrm>
          <a:prstGeom prst="rect">
            <a:avLst/>
          </a:prstGeom>
        </p:spPr>
        <p:txBody>
          <a:bodyPr/>
          <a:lstStyle>
            <a:lvl1pPr>
              <a:defRPr>
                <a:latin typeface="Lato Light" panose="020F0302020204030203" pitchFamily="34" charset="0"/>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474700" y="3098800"/>
            <a:ext cx="8712200" cy="10199138"/>
          </a:xfrm>
          <a:prstGeom prst="rect">
            <a:avLst/>
          </a:prstGeom>
        </p:spPr>
        <p:txBody>
          <a:bodyPr lIns="91439" tIns="45719" rIns="91439" bIns="45719" anchor="t">
            <a:noAutofit/>
          </a:bodyPr>
          <a:lstStyle>
            <a:lvl1pPr>
              <a:defRPr>
                <a:latin typeface="Lato Light" panose="020F0302020204030203" pitchFamily="34" charset="0"/>
              </a:defRPr>
            </a:lvl1pPr>
          </a:lstStyle>
          <a:p>
            <a:endParaRPr/>
          </a:p>
        </p:txBody>
      </p:sp>
      <p:sp>
        <p:nvSpPr>
          <p:cNvPr id="66" name="Title Text"/>
          <p:cNvSpPr txBox="1">
            <a:spLocks noGrp="1"/>
          </p:cNvSpPr>
          <p:nvPr>
            <p:ph type="title"/>
          </p:nvPr>
        </p:nvSpPr>
        <p:spPr>
          <a:prstGeom prst="rect">
            <a:avLst/>
          </a:prstGeom>
        </p:spPr>
        <p:txBody>
          <a:bodyPr/>
          <a:lstStyle>
            <a:lvl1pPr>
              <a:defRPr>
                <a:latin typeface="Lato Light" panose="020F0302020204030203" pitchFamily="34" charset="0"/>
              </a:defRPr>
            </a:lvl1pPr>
          </a:lstStyle>
          <a:p>
            <a:r>
              <a:rPr dirty="0"/>
              <a:t>Title Text</a:t>
            </a:r>
          </a:p>
        </p:txBody>
      </p:sp>
      <p:sp>
        <p:nvSpPr>
          <p:cNvPr id="67" name="Body Level One…"/>
          <p:cNvSpPr txBox="1">
            <a:spLocks noGrp="1"/>
          </p:cNvSpPr>
          <p:nvPr>
            <p:ph type="body" sz="half" idx="1"/>
          </p:nvPr>
        </p:nvSpPr>
        <p:spPr>
          <a:xfrm>
            <a:off x="673100" y="3835400"/>
            <a:ext cx="11049000" cy="8864600"/>
          </a:xfrm>
          <a:prstGeom prst="rect">
            <a:avLst/>
          </a:prstGeom>
        </p:spPr>
        <p:txBody>
          <a:bodyPr/>
          <a:lstStyle>
            <a:lvl1pPr>
              <a:defRPr>
                <a:latin typeface="Lato Light" panose="020F0302020204030203" pitchFamily="34" charset="0"/>
              </a:defRPr>
            </a:lvl1pPr>
            <a:lvl2pPr>
              <a:defRPr>
                <a:latin typeface="Lato Light" panose="020F0302020204030203" pitchFamily="34" charset="0"/>
              </a:defRPr>
            </a:lvl2pPr>
            <a:lvl3pPr>
              <a:defRPr>
                <a:latin typeface="Lato Light" panose="020F0302020204030203" pitchFamily="34" charset="0"/>
              </a:defRPr>
            </a:lvl3pPr>
            <a:lvl4pPr>
              <a:defRPr>
                <a:latin typeface="Lato Light" panose="020F0302020204030203" pitchFamily="34" charset="0"/>
              </a:defRPr>
            </a:lvl4pPr>
            <a:lvl5pPr>
              <a:defRPr>
                <a:latin typeface="Lato Light" panose="020F0302020204030203"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8" name="Slide Number"/>
          <p:cNvSpPr txBox="1">
            <a:spLocks noGrp="1"/>
          </p:cNvSpPr>
          <p:nvPr>
            <p:ph type="sldNum" sz="quarter" idx="2"/>
          </p:nvPr>
        </p:nvSpPr>
        <p:spPr>
          <a:xfrm>
            <a:off x="11950810" y="13081000"/>
            <a:ext cx="469680" cy="471924"/>
          </a:xfrm>
          <a:prstGeom prst="rect">
            <a:avLst/>
          </a:prstGeom>
        </p:spPr>
        <p:txBody>
          <a:bodyPr/>
          <a:lstStyle>
            <a:lvl1pPr>
              <a:defRPr>
                <a:latin typeface="Lato Light" panose="020F0302020204030203" pitchFamily="34" charset="0"/>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atin typeface="Lato Light" panose="020F0302020204030203" pitchFamily="34" charset="0"/>
              </a:defRPr>
            </a:lvl1pPr>
            <a:lvl2pPr marL="1473200" indent="-736600">
              <a:lnSpc>
                <a:spcPct val="120000"/>
              </a:lnSpc>
              <a:spcBef>
                <a:spcPts val="6500"/>
              </a:spcBef>
              <a:defRPr sz="6400">
                <a:latin typeface="Lato Light" panose="020F0302020204030203" pitchFamily="34" charset="0"/>
              </a:defRPr>
            </a:lvl2pPr>
            <a:lvl3pPr marL="2209800" indent="-736600">
              <a:lnSpc>
                <a:spcPct val="120000"/>
              </a:lnSpc>
              <a:spcBef>
                <a:spcPts val="6500"/>
              </a:spcBef>
              <a:defRPr sz="6400">
                <a:latin typeface="Lato Light" panose="020F0302020204030203" pitchFamily="34" charset="0"/>
              </a:defRPr>
            </a:lvl3pPr>
            <a:lvl4pPr marL="2946400" indent="-736600">
              <a:lnSpc>
                <a:spcPct val="120000"/>
              </a:lnSpc>
              <a:spcBef>
                <a:spcPts val="6500"/>
              </a:spcBef>
              <a:defRPr sz="6400">
                <a:latin typeface="Lato Light" panose="020F0302020204030203" pitchFamily="34" charset="0"/>
              </a:defRPr>
            </a:lvl4pPr>
            <a:lvl5pPr marL="3683000" indent="-736600">
              <a:lnSpc>
                <a:spcPct val="120000"/>
              </a:lnSpc>
              <a:spcBef>
                <a:spcPts val="6500"/>
              </a:spcBef>
              <a:defRPr sz="6400">
                <a:latin typeface="Lato Light" panose="020F0302020204030203"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07900" y="7074692"/>
            <a:ext cx="11023600" cy="5930901"/>
          </a:xfrm>
          <a:prstGeom prst="rect">
            <a:avLst/>
          </a:prstGeom>
        </p:spPr>
        <p:txBody>
          <a:bodyPr lIns="91439" tIns="45719" rIns="91439" bIns="45719" anchor="t">
            <a:noAutofit/>
          </a:bodyPr>
          <a:lstStyle>
            <a:lvl1pPr>
              <a:defRPr>
                <a:latin typeface="Lato Light" panose="020F0302020204030203" pitchFamily="34" charset="0"/>
              </a:defRPr>
            </a:lvl1pPr>
          </a:lstStyle>
          <a:p>
            <a:endParaRPr/>
          </a:p>
        </p:txBody>
      </p:sp>
      <p:sp>
        <p:nvSpPr>
          <p:cNvPr id="84" name="Image"/>
          <p:cNvSpPr>
            <a:spLocks noGrp="1"/>
          </p:cNvSpPr>
          <p:nvPr>
            <p:ph type="pic" sz="quarter" idx="14"/>
          </p:nvPr>
        </p:nvSpPr>
        <p:spPr>
          <a:xfrm>
            <a:off x="12420112" y="711992"/>
            <a:ext cx="11023601" cy="5930901"/>
          </a:xfrm>
          <a:prstGeom prst="rect">
            <a:avLst/>
          </a:prstGeom>
        </p:spPr>
        <p:txBody>
          <a:bodyPr lIns="91439" tIns="45719" rIns="91439" bIns="45719" anchor="t">
            <a:noAutofit/>
          </a:bodyPr>
          <a:lstStyle>
            <a:lvl1pPr>
              <a:defRPr>
                <a:latin typeface="Lato Light" panose="020F0302020204030203" pitchFamily="34" charset="0"/>
              </a:defRPr>
            </a:lvl1pPr>
          </a:lstStyle>
          <a:p>
            <a:endParaRPr/>
          </a:p>
        </p:txBody>
      </p:sp>
      <p:sp>
        <p:nvSpPr>
          <p:cNvPr id="85" name="Image"/>
          <p:cNvSpPr>
            <a:spLocks noGrp="1"/>
          </p:cNvSpPr>
          <p:nvPr>
            <p:ph type="pic" idx="15"/>
          </p:nvPr>
        </p:nvSpPr>
        <p:spPr>
          <a:xfrm>
            <a:off x="945745" y="711200"/>
            <a:ext cx="11023601" cy="12293600"/>
          </a:xfrm>
          <a:prstGeom prst="rect">
            <a:avLst/>
          </a:prstGeom>
        </p:spPr>
        <p:txBody>
          <a:bodyPr lIns="91439" tIns="45719" rIns="91439" bIns="45719" anchor="t">
            <a:noAutofit/>
          </a:bodyPr>
          <a:lstStyle>
            <a:lvl1pPr>
              <a:defRPr>
                <a:latin typeface="Lato Light" panose="020F0302020204030203" pitchFamily="34" charset="0"/>
              </a:defRPr>
            </a:lvl1pPr>
          </a:lstStyle>
          <a:p>
            <a:endParaRPr dirty="0"/>
          </a:p>
        </p:txBody>
      </p:sp>
      <p:sp>
        <p:nvSpPr>
          <p:cNvPr id="86" name="Slide Number"/>
          <p:cNvSpPr txBox="1">
            <a:spLocks noGrp="1"/>
          </p:cNvSpPr>
          <p:nvPr>
            <p:ph type="sldNum" sz="quarter" idx="2"/>
          </p:nvPr>
        </p:nvSpPr>
        <p:spPr>
          <a:xfrm>
            <a:off x="11950810" y="13081000"/>
            <a:ext cx="469680" cy="471924"/>
          </a:xfrm>
          <a:prstGeom prst="rect">
            <a:avLst/>
          </a:prstGeom>
        </p:spPr>
        <p:txBody>
          <a:bodyPr/>
          <a:lstStyle>
            <a:lvl1pPr>
              <a:defRPr>
                <a:latin typeface="Lato Light" panose="020F0302020204030203" pitchFamily="34" charset="0"/>
              </a:defRPr>
            </a:lvl1pPr>
          </a:lstStyle>
          <a:p>
            <a:fld id="{86CB4B4D-7CA3-9044-876B-883B54F8677D}"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something.com"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hyperlink" Target="http://academic.udayton.edu/kissock/http/Weather/gsod95-current/OHCINCIN.txt"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hyperlink" Target="http://academic.udayton.edu/kissock/http/Weather/gsod95-current/OHCINCIN.txt"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s://zzz1990771.github.io/data_wrangling/mid-term"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Text Placeholder 2"/>
          <p:cNvSpPr>
            <a:spLocks noGrp="1"/>
          </p:cNvSpPr>
          <p:nvPr>
            <p:ph type="body" idx="1"/>
          </p:nvPr>
        </p:nvSpPr>
        <p:spPr/>
        <p:txBody>
          <a:bodyPr>
            <a:normAutofit fontScale="92500"/>
          </a:bodyPr>
          <a:lstStyle/>
          <a:p>
            <a:pPr marL="0" indent="0">
              <a:spcBef>
                <a:spcPts val="0"/>
              </a:spcBef>
              <a:buNone/>
            </a:pPr>
            <a:r>
              <a:rPr lang="en-US" dirty="0">
                <a:solidFill>
                  <a:schemeClr val="bg2">
                    <a:lumMod val="60000"/>
                    <a:lumOff val="40000"/>
                  </a:schemeClr>
                </a:solidFill>
              </a:rPr>
              <a:t>6:00PM – 7:30PM: Working in a Reproducible Environment:</a:t>
            </a:r>
          </a:p>
          <a:p>
            <a:pPr lvl="2">
              <a:spcBef>
                <a:spcPts val="0"/>
              </a:spcBef>
              <a:buFont typeface="Wingdings" panose="05000000000000000000" pitchFamily="2" charset="2"/>
              <a:buChar char="q"/>
            </a:pPr>
            <a:r>
              <a:rPr lang="en-US" dirty="0">
                <a:solidFill>
                  <a:schemeClr val="bg2">
                    <a:lumMod val="60000"/>
                    <a:lumOff val="40000"/>
                  </a:schemeClr>
                </a:solidFill>
              </a:rPr>
              <a:t>R Projects, R Markdown, R Notebooks</a:t>
            </a:r>
          </a:p>
          <a:p>
            <a:pPr lvl="2">
              <a:spcBef>
                <a:spcPts val="0"/>
              </a:spcBef>
              <a:buFont typeface="Wingdings" panose="05000000000000000000" pitchFamily="2" charset="2"/>
              <a:buChar char="q"/>
            </a:pPr>
            <a:r>
              <a:rPr lang="en-US" dirty="0">
                <a:solidFill>
                  <a:schemeClr val="bg2">
                    <a:lumMod val="60000"/>
                    <a:lumOff val="40000"/>
                  </a:schemeClr>
                </a:solidFill>
              </a:rPr>
              <a:t>Creating and editing R Markdown files</a:t>
            </a:r>
          </a:p>
          <a:p>
            <a:pPr marL="1473200" lvl="2" indent="0">
              <a:spcBef>
                <a:spcPts val="0"/>
              </a:spcBef>
              <a:buNone/>
            </a:pPr>
            <a:endParaRPr lang="en-US" dirty="0"/>
          </a:p>
          <a:p>
            <a:pPr marL="0" indent="0">
              <a:spcBef>
                <a:spcPts val="0"/>
              </a:spcBef>
              <a:buNone/>
            </a:pPr>
            <a:r>
              <a:rPr lang="en-US" dirty="0"/>
              <a:t>7:45PM – 9:00PM: Importing Data with Base R and the </a:t>
            </a:r>
            <a:r>
              <a:rPr lang="en-US" dirty="0" err="1"/>
              <a:t>Tidyverse</a:t>
            </a:r>
            <a:endParaRPr lang="en-US" dirty="0"/>
          </a:p>
          <a:p>
            <a:pPr marL="0" indent="0">
              <a:spcBef>
                <a:spcPts val="0"/>
              </a:spcBef>
              <a:buNone/>
            </a:pPr>
            <a:endParaRPr lang="en-US" dirty="0"/>
          </a:p>
          <a:p>
            <a:pPr marL="0" indent="0">
              <a:spcBef>
                <a:spcPts val="0"/>
              </a:spcBef>
              <a:buNone/>
            </a:pPr>
            <a:r>
              <a:rPr lang="en-US" dirty="0">
                <a:solidFill>
                  <a:schemeClr val="bg2">
                    <a:lumMod val="60000"/>
                    <a:lumOff val="40000"/>
                  </a:schemeClr>
                </a:solidFill>
              </a:rPr>
              <a:t>9:00PM – 9:50PM: Coding Exercises (importing data to begin your midterm project)</a:t>
            </a:r>
          </a:p>
        </p:txBody>
      </p:sp>
    </p:spTree>
    <p:extLst>
      <p:ext uri="{BB962C8B-B14F-4D97-AF65-F5344CB8AC3E}">
        <p14:creationId xmlns:p14="http://schemas.microsoft.com/office/powerpoint/2010/main" val="38807427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62" name="How are these functions the same?"/>
          <p:cNvSpPr txBox="1">
            <a:spLocks noGrp="1"/>
          </p:cNvSpPr>
          <p:nvPr>
            <p:ph type="body" idx="1"/>
          </p:nvPr>
        </p:nvSpPr>
        <p:spPr>
          <a:xfrm>
            <a:off x="1431331" y="3710864"/>
            <a:ext cx="21521337" cy="10509861"/>
          </a:xfrm>
          <a:prstGeom prst="rect">
            <a:avLst/>
          </a:prstGeom>
        </p:spPr>
        <p:txBody>
          <a:bodyPr anchor="t"/>
          <a:lstStyle>
            <a:lvl1pPr marL="0" indent="0" algn="ctr">
              <a:lnSpc>
                <a:spcPct val="100000"/>
              </a:lnSpc>
              <a:spcBef>
                <a:spcPts val="5300"/>
              </a:spcBef>
              <a:buSzTx/>
              <a:buNone/>
              <a:defRPr sz="6500"/>
            </a:lvl1pPr>
          </a:lstStyle>
          <a:p>
            <a:r>
              <a:t>How are these functions the same?</a:t>
            </a:r>
          </a:p>
        </p:txBody>
      </p:sp>
      <p:sp>
        <p:nvSpPr>
          <p:cNvPr id="163" name="read.csv(“mydata.csv”)…"/>
          <p:cNvSpPr txBox="1"/>
          <p:nvPr/>
        </p:nvSpPr>
        <p:spPr>
          <a:xfrm>
            <a:off x="8190858" y="7795853"/>
            <a:ext cx="8002284" cy="233988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4500">
                <a:solidFill>
                  <a:srgbClr val="5A5F5E"/>
                </a:solidFill>
                <a:latin typeface="Monaco"/>
                <a:ea typeface="Monaco"/>
                <a:cs typeface="Monaco"/>
                <a:sym typeface="Monaco"/>
              </a:defRPr>
            </a:pPr>
            <a:r>
              <a:t>read.csv(“mydata.csv”)</a:t>
            </a:r>
          </a:p>
          <a:p>
            <a:pPr algn="l">
              <a:defRPr sz="4500">
                <a:solidFill>
                  <a:srgbClr val="5A5F5E"/>
                </a:solidFill>
                <a:latin typeface="Monaco"/>
                <a:ea typeface="Monaco"/>
                <a:cs typeface="Monaco"/>
                <a:sym typeface="Monaco"/>
              </a:defRPr>
            </a:pPr>
            <a:r>
              <a:t>read_csv(“mydata.csv”)</a:t>
            </a:r>
          </a:p>
          <a:p>
            <a:pPr algn="l">
              <a:defRPr sz="4500">
                <a:solidFill>
                  <a:srgbClr val="5A5F5E"/>
                </a:solidFill>
                <a:latin typeface="Monaco"/>
                <a:ea typeface="Monaco"/>
                <a:cs typeface="Monaco"/>
                <a:sym typeface="Monaco"/>
              </a:defRPr>
            </a:pPr>
            <a:r>
              <a:t>fread(“mydata.csv”)</a:t>
            </a:r>
          </a:p>
        </p:txBody>
      </p:sp>
      <p:pic>
        <p:nvPicPr>
          <p:cNvPr id="164" name="Image" descr="Image"/>
          <p:cNvPicPr>
            <a:picLocks noChangeAspect="1"/>
          </p:cNvPicPr>
          <p:nvPr/>
        </p:nvPicPr>
        <p:blipFill>
          <a:blip r:embed="rId2"/>
          <a:stretch>
            <a:fillRect/>
          </a:stretch>
        </p:blipFill>
        <p:spPr>
          <a:xfrm>
            <a:off x="1154616" y="6725447"/>
            <a:ext cx="4080788" cy="4080787"/>
          </a:xfrm>
          <a:prstGeom prst="rect">
            <a:avLst/>
          </a:prstGeom>
          <a:ln w="12700">
            <a:miter lim="400000"/>
          </a:ln>
        </p:spPr>
      </p:pic>
      <p:sp>
        <p:nvSpPr>
          <p:cNvPr id="165" name="csv"/>
          <p:cNvSpPr txBox="1"/>
          <p:nvPr/>
        </p:nvSpPr>
        <p:spPr>
          <a:xfrm>
            <a:off x="2703690" y="10880345"/>
            <a:ext cx="982641"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latin typeface="Lato Light" panose="020F0302020204030203" pitchFamily="34" charset="0"/>
              </a:rPr>
              <a:t>csv</a:t>
            </a:r>
          </a:p>
        </p:txBody>
      </p:sp>
      <p:pic>
        <p:nvPicPr>
          <p:cNvPr id="166" name="Image" descr="Image"/>
          <p:cNvPicPr>
            <a:picLocks noChangeAspect="1"/>
          </p:cNvPicPr>
          <p:nvPr/>
        </p:nvPicPr>
        <p:blipFill>
          <a:blip r:embed="rId3"/>
          <a:srcRect r="70034"/>
          <a:stretch>
            <a:fillRect/>
          </a:stretch>
        </p:blipFill>
        <p:spPr>
          <a:xfrm>
            <a:off x="19148597" y="6755994"/>
            <a:ext cx="4193904" cy="4419739"/>
          </a:xfrm>
          <a:prstGeom prst="rect">
            <a:avLst/>
          </a:prstGeom>
          <a:ln w="12700">
            <a:miter lim="400000"/>
          </a:ln>
        </p:spPr>
      </p:pic>
      <p:sp>
        <p:nvSpPr>
          <p:cNvPr id="170" name="Connection Line"/>
          <p:cNvSpPr/>
          <p:nvPr/>
        </p:nvSpPr>
        <p:spPr>
          <a:xfrm>
            <a:off x="3549546" y="5276794"/>
            <a:ext cx="7491482" cy="1199693"/>
          </a:xfrm>
          <a:custGeom>
            <a:avLst/>
            <a:gdLst/>
            <a:ahLst/>
            <a:cxnLst>
              <a:cxn ang="0">
                <a:pos x="wd2" y="hd2"/>
              </a:cxn>
              <a:cxn ang="5400000">
                <a:pos x="wd2" y="hd2"/>
              </a:cxn>
              <a:cxn ang="10800000">
                <a:pos x="wd2" y="hd2"/>
              </a:cxn>
              <a:cxn ang="16200000">
                <a:pos x="wd2" y="hd2"/>
              </a:cxn>
            </a:cxnLst>
            <a:rect l="0" t="0" r="r" b="b"/>
            <a:pathLst>
              <a:path w="21600" h="16228" extrusionOk="0">
                <a:moveTo>
                  <a:pt x="0" y="13645"/>
                </a:moveTo>
                <a:cubicBezTo>
                  <a:pt x="7375" y="-5372"/>
                  <a:pt x="14575" y="-4511"/>
                  <a:pt x="21600" y="16228"/>
                </a:cubicBezTo>
              </a:path>
            </a:pathLst>
          </a:custGeom>
          <a:ln w="50800">
            <a:solidFill>
              <a:srgbClr val="5A5F5E"/>
            </a:solidFill>
            <a:miter lim="400000"/>
            <a:tailEnd type="triangle"/>
          </a:ln>
        </p:spPr>
        <p:txBody>
          <a:bodyPr/>
          <a:lstStyle/>
          <a:p>
            <a:endParaRPr/>
          </a:p>
        </p:txBody>
      </p:sp>
      <p:sp>
        <p:nvSpPr>
          <p:cNvPr id="171" name="Connection Line"/>
          <p:cNvSpPr/>
          <p:nvPr/>
        </p:nvSpPr>
        <p:spPr>
          <a:xfrm>
            <a:off x="11891591" y="5224871"/>
            <a:ext cx="7681885" cy="1308790"/>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619" y="-5100"/>
                  <a:pt x="14819" y="-5397"/>
                  <a:pt x="21600" y="15313"/>
                </a:cubicBezTo>
              </a:path>
            </a:pathLst>
          </a:custGeom>
          <a:ln w="50800">
            <a:solidFill>
              <a:srgbClr val="5A5F5E"/>
            </a:solidFill>
            <a:miter lim="400000"/>
            <a:tailEnd type="triangle"/>
          </a:ln>
        </p:spPr>
        <p:txBody>
          <a:bodyPr/>
          <a:lstStyle/>
          <a:p>
            <a:endParaRPr/>
          </a:p>
        </p:txBody>
      </p:sp>
      <p:sp>
        <p:nvSpPr>
          <p:cNvPr id="169" name="data frame"/>
          <p:cNvSpPr txBox="1"/>
          <p:nvPr/>
        </p:nvSpPr>
        <p:spPr>
          <a:xfrm>
            <a:off x="19488646" y="10880345"/>
            <a:ext cx="3040897" cy="8720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latin typeface="Lato Light" panose="020F0302020204030203" pitchFamily="34" charset="0"/>
              </a:rPr>
              <a:t>data frame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74"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t>How do these functions differ?</a:t>
            </a:r>
          </a:p>
          <a:p>
            <a:pPr marL="0" indent="0" algn="ctr">
              <a:lnSpc>
                <a:spcPct val="100000"/>
              </a:lnSpc>
              <a:spcBef>
                <a:spcPts val="5300"/>
              </a:spcBef>
              <a:buSzTx/>
              <a:buNone/>
              <a:defRPr sz="6500"/>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77"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t>How do these functions differ?</a:t>
            </a:r>
          </a:p>
          <a:p>
            <a:pPr marL="0" indent="0" algn="ctr">
              <a:lnSpc>
                <a:spcPct val="100000"/>
              </a:lnSpc>
              <a:spcBef>
                <a:spcPts val="5300"/>
              </a:spcBef>
              <a:buSzTx/>
              <a:buNone/>
              <a:defRPr sz="6500"/>
            </a:pPr>
            <a:endParaRPr/>
          </a:p>
          <a:p>
            <a:pPr marL="0" indent="0">
              <a:lnSpc>
                <a:spcPct val="100000"/>
              </a:lnSpc>
              <a:spcBef>
                <a:spcPts val="0"/>
              </a:spcBef>
              <a:buSzTx/>
              <a:buNone/>
              <a:defRPr sz="4500">
                <a:solidFill>
                  <a:srgbClr val="5A5F5E"/>
                </a:solidFill>
                <a:latin typeface="Monaco"/>
                <a:ea typeface="Monaco"/>
                <a:cs typeface="Monaco"/>
                <a:sym typeface="Monaco"/>
              </a:defRPr>
            </a:pPr>
            <a:r>
              <a:t>1. Base R vs. Packages</a:t>
            </a:r>
          </a:p>
        </p:txBody>
      </p:sp>
      <p:sp>
        <p:nvSpPr>
          <p:cNvPr id="178" name="# Base R…"/>
          <p:cNvSpPr txBox="1"/>
          <p:nvPr/>
        </p:nvSpPr>
        <p:spPr>
          <a:xfrm>
            <a:off x="9551040" y="6265886"/>
            <a:ext cx="15058961" cy="7503470"/>
          </a:xfrm>
          <a:prstGeom prst="rect">
            <a:avLst/>
          </a:prstGeom>
          <a:solidFill>
            <a:srgbClr val="E5E5E5"/>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5" algn="l" defTabSz="457200">
              <a:spcBef>
                <a:spcPts val="500"/>
              </a:spcBef>
              <a:defRPr sz="3000">
                <a:solidFill>
                  <a:srgbClr val="797979"/>
                </a:solidFill>
                <a:latin typeface="Monaco"/>
                <a:ea typeface="Monaco"/>
                <a:cs typeface="Monaco"/>
                <a:sym typeface="Monaco"/>
              </a:defRPr>
            </a:pPr>
            <a:r>
              <a:t># Base R</a:t>
            </a:r>
          </a:p>
          <a:p>
            <a:pPr lvl="5" algn="l" defTabSz="457200">
              <a:spcBef>
                <a:spcPts val="500"/>
              </a:spcBef>
              <a:defRPr sz="3000">
                <a:solidFill>
                  <a:srgbClr val="515151"/>
                </a:solidFill>
                <a:latin typeface="Monaco"/>
                <a:ea typeface="Monaco"/>
                <a:cs typeface="Monaco"/>
                <a:sym typeface="Monaco"/>
              </a:defRPr>
            </a:pPr>
            <a:r>
              <a:t>read.csv(“data/flights.csv”)</a:t>
            </a:r>
          </a:p>
          <a:p>
            <a:pPr lvl="5" algn="l" defTabSz="457200">
              <a:spcBef>
                <a:spcPts val="500"/>
              </a:spcBef>
              <a:defRPr sz="3000">
                <a:solidFill>
                  <a:srgbClr val="515151"/>
                </a:solidFill>
                <a:latin typeface="Monaco"/>
                <a:ea typeface="Monaco"/>
                <a:cs typeface="Monaco"/>
                <a:sym typeface="Monaco"/>
              </a:defRPr>
            </a:pPr>
            <a:endParaRPr/>
          </a:p>
          <a:p>
            <a:pPr lvl="5" algn="l" defTabSz="457200">
              <a:spcBef>
                <a:spcPts val="500"/>
              </a:spcBef>
              <a:defRPr sz="3000">
                <a:solidFill>
                  <a:srgbClr val="797979"/>
                </a:solidFill>
                <a:latin typeface="Monaco"/>
                <a:ea typeface="Monaco"/>
                <a:cs typeface="Monaco"/>
                <a:sym typeface="Monaco"/>
              </a:defRPr>
            </a:pPr>
            <a:r>
              <a:t># Load package readr</a:t>
            </a:r>
          </a:p>
          <a:p>
            <a:pPr lvl="5" algn="l" defTabSz="457200">
              <a:spcBef>
                <a:spcPts val="500"/>
              </a:spcBef>
              <a:defRPr sz="3000">
                <a:solidFill>
                  <a:srgbClr val="515151"/>
                </a:solidFill>
                <a:latin typeface="Monaco"/>
                <a:ea typeface="Monaco"/>
                <a:cs typeface="Monaco"/>
                <a:sym typeface="Monaco"/>
              </a:defRPr>
            </a:pPr>
            <a:r>
              <a:t>library(readr)</a:t>
            </a:r>
          </a:p>
          <a:p>
            <a:pPr lvl="5" algn="l" defTabSz="457200">
              <a:spcBef>
                <a:spcPts val="500"/>
              </a:spcBef>
              <a:defRPr sz="3000">
                <a:solidFill>
                  <a:srgbClr val="515151"/>
                </a:solidFill>
                <a:latin typeface="Monaco"/>
                <a:ea typeface="Monaco"/>
                <a:cs typeface="Monaco"/>
                <a:sym typeface="Monaco"/>
              </a:defRPr>
            </a:pPr>
            <a:r>
              <a:t>readr::read_csv(“data/flights.csv”)</a:t>
            </a:r>
          </a:p>
          <a:p>
            <a:pPr lvl="5" algn="l" defTabSz="457200">
              <a:spcBef>
                <a:spcPts val="500"/>
              </a:spcBef>
              <a:defRPr sz="3000">
                <a:solidFill>
                  <a:srgbClr val="515151"/>
                </a:solidFill>
                <a:latin typeface="Monaco"/>
                <a:ea typeface="Monaco"/>
                <a:cs typeface="Monaco"/>
                <a:sym typeface="Monaco"/>
              </a:defRPr>
            </a:pPr>
            <a:endParaRPr/>
          </a:p>
          <a:p>
            <a:pPr lvl="5" algn="l" defTabSz="457200">
              <a:spcBef>
                <a:spcPts val="500"/>
              </a:spcBef>
              <a:defRPr sz="3000">
                <a:solidFill>
                  <a:srgbClr val="797979"/>
                </a:solidFill>
                <a:latin typeface="Monaco"/>
                <a:ea typeface="Monaco"/>
                <a:cs typeface="Monaco"/>
                <a:sym typeface="Monaco"/>
              </a:defRPr>
            </a:pPr>
            <a:r>
              <a:t># Load package data.table</a:t>
            </a:r>
          </a:p>
          <a:p>
            <a:pPr lvl="5" algn="l" defTabSz="457200">
              <a:spcBef>
                <a:spcPts val="500"/>
              </a:spcBef>
              <a:defRPr sz="3000">
                <a:solidFill>
                  <a:srgbClr val="515151"/>
                </a:solidFill>
                <a:latin typeface="Monaco"/>
                <a:ea typeface="Monaco"/>
                <a:cs typeface="Monaco"/>
                <a:sym typeface="Monaco"/>
              </a:defRPr>
            </a:pPr>
            <a:r>
              <a:t>library(data.table)</a:t>
            </a:r>
          </a:p>
          <a:p>
            <a:pPr lvl="5" algn="l" defTabSz="457200">
              <a:spcBef>
                <a:spcPts val="500"/>
              </a:spcBef>
              <a:defRPr sz="3000">
                <a:solidFill>
                  <a:srgbClr val="515151"/>
                </a:solidFill>
                <a:latin typeface="Monaco"/>
                <a:ea typeface="Monaco"/>
                <a:cs typeface="Monaco"/>
                <a:sym typeface="Monaco"/>
              </a:defRPr>
            </a:pPr>
            <a:r>
              <a:t>fread(“data/flights.csv”)</a:t>
            </a:r>
          </a:p>
          <a:p>
            <a:pPr lvl="5" algn="l" defTabSz="457200">
              <a:spcBef>
                <a:spcPts val="500"/>
              </a:spcBef>
              <a:defRPr sz="3000">
                <a:solidFill>
                  <a:srgbClr val="515151"/>
                </a:solidFill>
                <a:latin typeface="Monaco"/>
                <a:ea typeface="Monaco"/>
                <a:cs typeface="Monaco"/>
                <a:sym typeface="Monaco"/>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81"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t>How do these functions differ?</a:t>
            </a:r>
          </a:p>
          <a:p>
            <a:pPr marL="0" indent="0" algn="ctr">
              <a:lnSpc>
                <a:spcPct val="100000"/>
              </a:lnSpc>
              <a:spcBef>
                <a:spcPts val="5300"/>
              </a:spcBef>
              <a:buSzTx/>
              <a:buNone/>
              <a:defRPr sz="6500"/>
            </a:pPr>
            <a:endParaRP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t>1. Base R vs. Packages</a:t>
            </a:r>
          </a:p>
          <a:p>
            <a:pPr marL="0" indent="0">
              <a:lnSpc>
                <a:spcPct val="100000"/>
              </a:lnSpc>
              <a:spcBef>
                <a:spcPts val="0"/>
              </a:spcBef>
              <a:buSzTx/>
              <a:buNone/>
              <a:defRPr sz="4500">
                <a:solidFill>
                  <a:srgbClr val="5A5F5E"/>
                </a:solidFill>
                <a:latin typeface="Monaco"/>
                <a:ea typeface="Monaco"/>
                <a:cs typeface="Monaco"/>
                <a:sym typeface="Monaco"/>
              </a:defRPr>
            </a:pPr>
            <a:r>
              <a:t>2. Speed</a:t>
            </a:r>
          </a:p>
        </p:txBody>
      </p:sp>
      <p:sp>
        <p:nvSpPr>
          <p:cNvPr id="182" name="# Slowest…"/>
          <p:cNvSpPr txBox="1"/>
          <p:nvPr/>
        </p:nvSpPr>
        <p:spPr>
          <a:xfrm>
            <a:off x="9543356" y="6265886"/>
            <a:ext cx="15066644" cy="7503470"/>
          </a:xfrm>
          <a:prstGeom prst="rect">
            <a:avLst/>
          </a:prstGeom>
          <a:solidFill>
            <a:srgbClr val="E5E5E5"/>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5" algn="l" defTabSz="457200">
              <a:spcBef>
                <a:spcPts val="500"/>
              </a:spcBef>
              <a:defRPr sz="3000">
                <a:solidFill>
                  <a:srgbClr val="797979"/>
                </a:solidFill>
                <a:latin typeface="Monaco"/>
                <a:ea typeface="Monaco"/>
                <a:cs typeface="Monaco"/>
                <a:sym typeface="Monaco"/>
              </a:defRPr>
            </a:pPr>
            <a:r>
              <a:t># Slowest</a:t>
            </a:r>
          </a:p>
          <a:p>
            <a:pPr lvl="5" algn="l" defTabSz="457200">
              <a:spcBef>
                <a:spcPts val="500"/>
              </a:spcBef>
              <a:defRPr sz="3000">
                <a:solidFill>
                  <a:srgbClr val="515151"/>
                </a:solidFill>
                <a:latin typeface="Monaco"/>
                <a:ea typeface="Monaco"/>
                <a:cs typeface="Monaco"/>
                <a:sym typeface="Monaco"/>
              </a:defRPr>
            </a:pPr>
            <a:r>
              <a:t>read.csv(“data/flights.csv”)</a:t>
            </a:r>
          </a:p>
          <a:p>
            <a:pPr lvl="5" algn="l" defTabSz="457200">
              <a:spcBef>
                <a:spcPts val="500"/>
              </a:spcBef>
              <a:defRPr sz="3000">
                <a:solidFill>
                  <a:srgbClr val="515151"/>
                </a:solidFill>
                <a:latin typeface="Monaco"/>
                <a:ea typeface="Monaco"/>
                <a:cs typeface="Monaco"/>
                <a:sym typeface="Monaco"/>
              </a:defRPr>
            </a:pPr>
            <a:endParaRPr/>
          </a:p>
          <a:p>
            <a:pPr lvl="5" algn="l" defTabSz="457200">
              <a:spcBef>
                <a:spcPts val="500"/>
              </a:spcBef>
              <a:defRPr sz="3000">
                <a:solidFill>
                  <a:srgbClr val="797979"/>
                </a:solidFill>
                <a:latin typeface="Monaco"/>
                <a:ea typeface="Monaco"/>
                <a:cs typeface="Monaco"/>
                <a:sym typeface="Monaco"/>
              </a:defRPr>
            </a:pPr>
            <a:r>
              <a:t># Faster</a:t>
            </a:r>
          </a:p>
          <a:p>
            <a:pPr lvl="5" algn="l" defTabSz="457200">
              <a:spcBef>
                <a:spcPts val="500"/>
              </a:spcBef>
              <a:defRPr sz="3000">
                <a:solidFill>
                  <a:srgbClr val="515151"/>
                </a:solidFill>
                <a:latin typeface="Monaco"/>
                <a:ea typeface="Monaco"/>
                <a:cs typeface="Monaco"/>
                <a:sym typeface="Monaco"/>
              </a:defRPr>
            </a:pPr>
            <a:r>
              <a:t>library(readr)</a:t>
            </a:r>
          </a:p>
          <a:p>
            <a:pPr lvl="5" algn="l" defTabSz="457200">
              <a:spcBef>
                <a:spcPts val="500"/>
              </a:spcBef>
              <a:defRPr sz="3000">
                <a:solidFill>
                  <a:srgbClr val="515151"/>
                </a:solidFill>
                <a:latin typeface="Monaco"/>
                <a:ea typeface="Monaco"/>
                <a:cs typeface="Monaco"/>
                <a:sym typeface="Monaco"/>
              </a:defRPr>
            </a:pPr>
            <a:r>
              <a:t>readr::read_csv(“data/flights.csv”)</a:t>
            </a:r>
          </a:p>
          <a:p>
            <a:pPr lvl="5" algn="l" defTabSz="457200">
              <a:spcBef>
                <a:spcPts val="500"/>
              </a:spcBef>
              <a:defRPr sz="3000">
                <a:solidFill>
                  <a:srgbClr val="515151"/>
                </a:solidFill>
                <a:latin typeface="Monaco"/>
                <a:ea typeface="Monaco"/>
                <a:cs typeface="Monaco"/>
                <a:sym typeface="Monaco"/>
              </a:defRPr>
            </a:pPr>
            <a:endParaRPr/>
          </a:p>
          <a:p>
            <a:pPr lvl="5" algn="l" defTabSz="457200">
              <a:spcBef>
                <a:spcPts val="500"/>
              </a:spcBef>
              <a:defRPr sz="3000">
                <a:solidFill>
                  <a:srgbClr val="797979"/>
                </a:solidFill>
                <a:latin typeface="Monaco"/>
                <a:ea typeface="Monaco"/>
                <a:cs typeface="Monaco"/>
                <a:sym typeface="Monaco"/>
              </a:defRPr>
            </a:pPr>
            <a:r>
              <a:t># Fastest</a:t>
            </a:r>
          </a:p>
          <a:p>
            <a:pPr lvl="5" algn="l" defTabSz="457200">
              <a:spcBef>
                <a:spcPts val="500"/>
              </a:spcBef>
              <a:defRPr sz="3000">
                <a:solidFill>
                  <a:srgbClr val="515151"/>
                </a:solidFill>
                <a:latin typeface="Monaco"/>
                <a:ea typeface="Monaco"/>
                <a:cs typeface="Monaco"/>
                <a:sym typeface="Monaco"/>
              </a:defRPr>
            </a:pPr>
            <a:r>
              <a:t>library(data.table)</a:t>
            </a:r>
          </a:p>
          <a:p>
            <a:pPr lvl="5" algn="l" defTabSz="457200">
              <a:spcBef>
                <a:spcPts val="500"/>
              </a:spcBef>
              <a:defRPr sz="3000">
                <a:solidFill>
                  <a:srgbClr val="515151"/>
                </a:solidFill>
                <a:latin typeface="Monaco"/>
                <a:ea typeface="Monaco"/>
                <a:cs typeface="Monaco"/>
                <a:sym typeface="Monaco"/>
              </a:defRPr>
            </a:pPr>
            <a:r>
              <a:t>fread(“data/flights.csv”)</a:t>
            </a:r>
          </a:p>
          <a:p>
            <a:pPr lvl="5" algn="l" defTabSz="457200">
              <a:spcBef>
                <a:spcPts val="500"/>
              </a:spcBef>
              <a:defRPr sz="3000">
                <a:solidFill>
                  <a:srgbClr val="515151"/>
                </a:solidFill>
                <a:latin typeface="Monaco"/>
                <a:ea typeface="Monaco"/>
                <a:cs typeface="Monaco"/>
                <a:sym typeface="Monaco"/>
              </a:defRPr>
            </a:pPr>
            <a:endParaRPr/>
          </a:p>
        </p:txBody>
      </p:sp>
      <p:sp>
        <p:nvSpPr>
          <p:cNvPr id="183" name="~4 seconds"/>
          <p:cNvSpPr txBox="1"/>
          <p:nvPr/>
        </p:nvSpPr>
        <p:spPr>
          <a:xfrm>
            <a:off x="20193927" y="6968297"/>
            <a:ext cx="3025131" cy="825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2600"/>
                </a:solidFill>
              </a:defRPr>
            </a:lvl1pPr>
          </a:lstStyle>
          <a:p>
            <a:r>
              <a:t>~4 seconds</a:t>
            </a:r>
          </a:p>
        </p:txBody>
      </p:sp>
      <p:sp>
        <p:nvSpPr>
          <p:cNvPr id="184" name="~0.8 seconds"/>
          <p:cNvSpPr txBox="1"/>
          <p:nvPr/>
        </p:nvSpPr>
        <p:spPr>
          <a:xfrm>
            <a:off x="19979056" y="9237304"/>
            <a:ext cx="3454872" cy="825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~0.8 seconds</a:t>
            </a:r>
          </a:p>
        </p:txBody>
      </p:sp>
      <p:sp>
        <p:nvSpPr>
          <p:cNvPr id="185" name="~0.3 seconds"/>
          <p:cNvSpPr txBox="1"/>
          <p:nvPr/>
        </p:nvSpPr>
        <p:spPr>
          <a:xfrm>
            <a:off x="19979056" y="11506310"/>
            <a:ext cx="3454872" cy="825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0433FF"/>
                </a:solidFill>
              </a:defRPr>
            </a:lvl1pPr>
          </a:lstStyle>
          <a:p>
            <a:r>
              <a:t>~0.3 seconds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88"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t>How do these functions differ?</a:t>
            </a:r>
          </a:p>
          <a:p>
            <a:pPr marL="0" indent="0" algn="ctr">
              <a:lnSpc>
                <a:spcPct val="100000"/>
              </a:lnSpc>
              <a:spcBef>
                <a:spcPts val="5300"/>
              </a:spcBef>
              <a:buSzTx/>
              <a:buNone/>
              <a:defRPr sz="6500"/>
            </a:pPr>
            <a:endParaRP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t>1. Base R vs. Packages</a:t>
            </a: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t>2. Speed</a:t>
            </a:r>
          </a:p>
          <a:p>
            <a:pPr marL="0" indent="0">
              <a:lnSpc>
                <a:spcPct val="100000"/>
              </a:lnSpc>
              <a:spcBef>
                <a:spcPts val="0"/>
              </a:spcBef>
              <a:buSzTx/>
              <a:buNone/>
              <a:defRPr sz="4500">
                <a:solidFill>
                  <a:srgbClr val="5A5F5E"/>
                </a:solidFill>
                <a:latin typeface="Monaco"/>
                <a:ea typeface="Monaco"/>
                <a:cs typeface="Monaco"/>
                <a:sym typeface="Monaco"/>
              </a:defRPr>
            </a:pPr>
            <a:r>
              <a:t>3. Variable attributes</a:t>
            </a:r>
          </a:p>
        </p:txBody>
      </p:sp>
      <p:sp>
        <p:nvSpPr>
          <p:cNvPr id="189" name="# read.csv defaults to saving character variables as factors…"/>
          <p:cNvSpPr txBox="1"/>
          <p:nvPr/>
        </p:nvSpPr>
        <p:spPr>
          <a:xfrm>
            <a:off x="9543356" y="6265886"/>
            <a:ext cx="15066644" cy="7503470"/>
          </a:xfrm>
          <a:prstGeom prst="rect">
            <a:avLst/>
          </a:prstGeom>
          <a:solidFill>
            <a:srgbClr val="E5E5E5"/>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5" indent="845819" algn="l" defTabSz="338327">
              <a:spcBef>
                <a:spcPts val="300"/>
              </a:spcBef>
              <a:defRPr sz="2220">
                <a:solidFill>
                  <a:srgbClr val="797979"/>
                </a:solidFill>
                <a:latin typeface="Monaco"/>
                <a:ea typeface="Monaco"/>
                <a:cs typeface="Monaco"/>
                <a:sym typeface="Monaco"/>
              </a:defRPr>
            </a:pPr>
            <a:r>
              <a:t># read.csv defaults to saving character variables as factors</a:t>
            </a:r>
          </a:p>
          <a:p>
            <a:pPr lvl="5" indent="845819" algn="l" defTabSz="338327">
              <a:spcBef>
                <a:spcPts val="300"/>
              </a:spcBef>
              <a:defRPr sz="2220">
                <a:solidFill>
                  <a:srgbClr val="515151"/>
                </a:solidFill>
                <a:latin typeface="Monaco"/>
                <a:ea typeface="Monaco"/>
                <a:cs typeface="Monaco"/>
                <a:sym typeface="Monaco"/>
              </a:defRPr>
            </a:pPr>
            <a:r>
              <a:t>df &lt;- read.csv(“data/flights.csv”)</a:t>
            </a:r>
          </a:p>
          <a:p>
            <a:pPr lvl="5" indent="845819" algn="l" defTabSz="338327">
              <a:spcBef>
                <a:spcPts val="300"/>
              </a:spcBef>
              <a:defRPr sz="2220">
                <a:solidFill>
                  <a:srgbClr val="515151"/>
                </a:solidFill>
                <a:latin typeface="Monaco"/>
                <a:ea typeface="Monaco"/>
                <a:cs typeface="Monaco"/>
                <a:sym typeface="Monaco"/>
              </a:defRPr>
            </a:pPr>
            <a:r>
              <a:t>str(df)</a:t>
            </a:r>
          </a:p>
          <a:p>
            <a:pPr lvl="5" indent="845819" algn="l" defTabSz="338327">
              <a:spcBef>
                <a:spcPts val="300"/>
              </a:spcBef>
              <a:defRPr sz="2220">
                <a:solidFill>
                  <a:srgbClr val="797979"/>
                </a:solidFill>
                <a:latin typeface="Monaco"/>
                <a:ea typeface="Monaco"/>
                <a:cs typeface="Monaco"/>
                <a:sym typeface="Monaco"/>
              </a:defRPr>
            </a:pPr>
            <a:r>
              <a:t>'data.frame':	336776 obs. of  19 variables:</a:t>
            </a:r>
          </a:p>
          <a:p>
            <a:pPr lvl="5" indent="845819" algn="l" defTabSz="338327">
              <a:spcBef>
                <a:spcPts val="300"/>
              </a:spcBef>
              <a:defRPr sz="2220">
                <a:solidFill>
                  <a:srgbClr val="797979"/>
                </a:solidFill>
                <a:latin typeface="Monaco"/>
                <a:ea typeface="Monaco"/>
                <a:cs typeface="Monaco"/>
                <a:sym typeface="Monaco"/>
              </a:defRPr>
            </a:pPr>
            <a:r>
              <a:t> $ year          : int  2013 2013 2013 2013 2013 2013 2013 2013 2013 2013 ...</a:t>
            </a:r>
          </a:p>
          <a:p>
            <a:pPr lvl="5" indent="845819" algn="l" defTabSz="338327">
              <a:spcBef>
                <a:spcPts val="300"/>
              </a:spcBef>
              <a:defRPr sz="2220">
                <a:solidFill>
                  <a:srgbClr val="797979"/>
                </a:solidFill>
                <a:latin typeface="Monaco"/>
                <a:ea typeface="Monaco"/>
                <a:cs typeface="Monaco"/>
                <a:sym typeface="Monaco"/>
              </a:defRPr>
            </a:pPr>
            <a:r>
              <a:t> $ month         : int  1 1 1 1 1 1 1 1 1 1 ...</a:t>
            </a:r>
          </a:p>
          <a:p>
            <a:pPr lvl="5" indent="845819" algn="l" defTabSz="338327">
              <a:spcBef>
                <a:spcPts val="300"/>
              </a:spcBef>
              <a:defRPr sz="2220">
                <a:solidFill>
                  <a:srgbClr val="797979"/>
                </a:solidFill>
                <a:latin typeface="Monaco"/>
                <a:ea typeface="Monaco"/>
                <a:cs typeface="Monaco"/>
                <a:sym typeface="Monaco"/>
              </a:defRPr>
            </a:pPr>
            <a:r>
              <a:t> $ day           : int  1 1 1 1 1 1 1 1 1 1 ...</a:t>
            </a:r>
          </a:p>
          <a:p>
            <a:pPr lvl="5" indent="845819" algn="l" defTabSz="338327">
              <a:spcBef>
                <a:spcPts val="300"/>
              </a:spcBef>
              <a:defRPr sz="2220">
                <a:solidFill>
                  <a:srgbClr val="797979"/>
                </a:solidFill>
                <a:latin typeface="Monaco"/>
                <a:ea typeface="Monaco"/>
                <a:cs typeface="Monaco"/>
                <a:sym typeface="Monaco"/>
              </a:defRPr>
            </a:pPr>
            <a:r>
              <a:t> $ dep_time      : int  517 533 542 544 554 554 555 557 557 558 ...</a:t>
            </a:r>
          </a:p>
          <a:p>
            <a:pPr lvl="5" indent="845819" algn="l" defTabSz="338327">
              <a:spcBef>
                <a:spcPts val="300"/>
              </a:spcBef>
              <a:defRPr sz="2220">
                <a:solidFill>
                  <a:srgbClr val="797979"/>
                </a:solidFill>
                <a:latin typeface="Monaco"/>
                <a:ea typeface="Monaco"/>
                <a:cs typeface="Monaco"/>
                <a:sym typeface="Monaco"/>
              </a:defRPr>
            </a:pPr>
            <a:r>
              <a:t> $ sched_dep_time: int  515 529 540 545 600 558 600 600 600 600 ...</a:t>
            </a:r>
          </a:p>
          <a:p>
            <a:pPr lvl="5" indent="845819" algn="l" defTabSz="338327">
              <a:spcBef>
                <a:spcPts val="300"/>
              </a:spcBef>
              <a:defRPr sz="2220">
                <a:solidFill>
                  <a:srgbClr val="797979"/>
                </a:solidFill>
                <a:latin typeface="Monaco"/>
                <a:ea typeface="Monaco"/>
                <a:cs typeface="Monaco"/>
                <a:sym typeface="Monaco"/>
              </a:defRPr>
            </a:pPr>
            <a:r>
              <a:t> $ dep_delay     : num  2 4 2 -1 -6 -4 -5 -3 -3 -2 ...</a:t>
            </a:r>
          </a:p>
          <a:p>
            <a:pPr lvl="5" indent="845819" algn="l" defTabSz="338327">
              <a:spcBef>
                <a:spcPts val="300"/>
              </a:spcBef>
              <a:defRPr sz="2220">
                <a:solidFill>
                  <a:srgbClr val="797979"/>
                </a:solidFill>
                <a:latin typeface="Monaco"/>
                <a:ea typeface="Monaco"/>
                <a:cs typeface="Monaco"/>
                <a:sym typeface="Monaco"/>
              </a:defRPr>
            </a:pPr>
            <a:r>
              <a:t> $ arr_time      : int  830 850 923 1004 812 740 913 709 838 753 ...</a:t>
            </a:r>
          </a:p>
          <a:p>
            <a:pPr lvl="5" indent="845819" algn="l" defTabSz="338327">
              <a:spcBef>
                <a:spcPts val="300"/>
              </a:spcBef>
              <a:defRPr sz="2220">
                <a:solidFill>
                  <a:srgbClr val="797979"/>
                </a:solidFill>
                <a:latin typeface="Monaco"/>
                <a:ea typeface="Monaco"/>
                <a:cs typeface="Monaco"/>
                <a:sym typeface="Monaco"/>
              </a:defRPr>
            </a:pPr>
            <a:r>
              <a:t> $ sched_arr_time: int  819 830 850 1022 837 728 854 723 846 745 ...</a:t>
            </a:r>
          </a:p>
          <a:p>
            <a:pPr lvl="5" indent="845819" algn="l" defTabSz="338327">
              <a:spcBef>
                <a:spcPts val="300"/>
              </a:spcBef>
              <a:defRPr sz="2220">
                <a:solidFill>
                  <a:srgbClr val="797979"/>
                </a:solidFill>
                <a:latin typeface="Monaco"/>
                <a:ea typeface="Monaco"/>
                <a:cs typeface="Monaco"/>
                <a:sym typeface="Monaco"/>
              </a:defRPr>
            </a:pPr>
            <a:r>
              <a:t> $ arr_delay     : num  11 20 33 -18 -25 12 19 -14 -8 8 ...</a:t>
            </a:r>
          </a:p>
          <a:p>
            <a:pPr lvl="5" indent="845819" algn="l" defTabSz="338327">
              <a:spcBef>
                <a:spcPts val="300"/>
              </a:spcBef>
              <a:defRPr sz="2220">
                <a:solidFill>
                  <a:srgbClr val="0433FF"/>
                </a:solidFill>
                <a:latin typeface="Monaco"/>
                <a:ea typeface="Monaco"/>
                <a:cs typeface="Monaco"/>
                <a:sym typeface="Monaco"/>
              </a:defRPr>
            </a:pPr>
            <a:r>
              <a:t> $ carrier       : Factor w/ 16 levels "9E","AA","AS",..: 12 12 2 4 5 12 4 6 4</a:t>
            </a:r>
          </a:p>
          <a:p>
            <a:pPr lvl="5" indent="845819" algn="l" defTabSz="338327">
              <a:spcBef>
                <a:spcPts val="300"/>
              </a:spcBef>
              <a:defRPr sz="2220">
                <a:solidFill>
                  <a:srgbClr val="515151"/>
                </a:solidFill>
                <a:latin typeface="Monaco"/>
                <a:ea typeface="Monaco"/>
                <a:cs typeface="Monaco"/>
                <a:sym typeface="Monaco"/>
              </a:defRPr>
            </a:pPr>
            <a:r>
              <a:t> </a:t>
            </a:r>
            <a:r>
              <a:rPr>
                <a:solidFill>
                  <a:srgbClr val="797979"/>
                </a:solidFill>
              </a:rPr>
              <a:t>$ flight        : int  1545 1714 1141 725 461 1696 507 5708 79 301 ...</a:t>
            </a:r>
          </a:p>
          <a:p>
            <a:pPr lvl="5" indent="845819" algn="l" defTabSz="338327">
              <a:spcBef>
                <a:spcPts val="300"/>
              </a:spcBef>
              <a:defRPr sz="2220">
                <a:solidFill>
                  <a:srgbClr val="0433FF"/>
                </a:solidFill>
                <a:latin typeface="Monaco"/>
                <a:ea typeface="Monaco"/>
                <a:cs typeface="Monaco"/>
                <a:sym typeface="Monaco"/>
              </a:defRPr>
            </a:pPr>
            <a:r>
              <a:t> $ tailnum       : Factor w/ 4043 levels "D942DN","N0EGMQ",..: 180 524 2401</a:t>
            </a:r>
          </a:p>
          <a:p>
            <a:pPr lvl="5" indent="845819" algn="l" defTabSz="338327">
              <a:spcBef>
                <a:spcPts val="300"/>
              </a:spcBef>
              <a:defRPr sz="2220">
                <a:solidFill>
                  <a:srgbClr val="0433FF"/>
                </a:solidFill>
                <a:latin typeface="Monaco"/>
                <a:ea typeface="Monaco"/>
                <a:cs typeface="Monaco"/>
                <a:sym typeface="Monaco"/>
              </a:defRPr>
            </a:pPr>
            <a:r>
              <a:t> $ origin        : Factor w/ 3 levels "EWR","JFK","LGA": 1 3 2 2 3 1 1 3 2 3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92"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t>How do these functions differ?</a:t>
            </a:r>
          </a:p>
          <a:p>
            <a:pPr marL="0" indent="0" algn="ctr">
              <a:lnSpc>
                <a:spcPct val="100000"/>
              </a:lnSpc>
              <a:spcBef>
                <a:spcPts val="5300"/>
              </a:spcBef>
              <a:buSzTx/>
              <a:buNone/>
              <a:defRPr sz="6500"/>
            </a:pPr>
            <a:endParaRP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t>1. Base R vs. Packages</a:t>
            </a: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t>2. Speed</a:t>
            </a:r>
          </a:p>
          <a:p>
            <a:pPr marL="0" indent="0">
              <a:lnSpc>
                <a:spcPct val="100000"/>
              </a:lnSpc>
              <a:spcBef>
                <a:spcPts val="0"/>
              </a:spcBef>
              <a:buSzTx/>
              <a:buNone/>
              <a:defRPr sz="4500">
                <a:solidFill>
                  <a:srgbClr val="5A5F5E"/>
                </a:solidFill>
                <a:latin typeface="Monaco"/>
                <a:ea typeface="Monaco"/>
                <a:cs typeface="Monaco"/>
                <a:sym typeface="Monaco"/>
              </a:defRPr>
            </a:pPr>
            <a:r>
              <a:t>3. Variable attributes</a:t>
            </a:r>
          </a:p>
        </p:txBody>
      </p:sp>
      <p:sp>
        <p:nvSpPr>
          <p:cNvPr id="193" name="# read.csv defaults to saving character variables as factors…"/>
          <p:cNvSpPr txBox="1"/>
          <p:nvPr/>
        </p:nvSpPr>
        <p:spPr>
          <a:xfrm>
            <a:off x="9543356" y="6265886"/>
            <a:ext cx="15066644" cy="7503470"/>
          </a:xfrm>
          <a:prstGeom prst="rect">
            <a:avLst/>
          </a:prstGeom>
          <a:solidFill>
            <a:srgbClr val="E5E5E5"/>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5" indent="845819" algn="l" defTabSz="338327">
              <a:spcBef>
                <a:spcPts val="300"/>
              </a:spcBef>
              <a:defRPr sz="2220">
                <a:solidFill>
                  <a:srgbClr val="797979"/>
                </a:solidFill>
                <a:latin typeface="Monaco"/>
                <a:ea typeface="Monaco"/>
                <a:cs typeface="Monaco"/>
                <a:sym typeface="Monaco"/>
              </a:defRPr>
            </a:pPr>
            <a:r>
              <a:t># read.csv defaults to saving character variables as factors</a:t>
            </a:r>
          </a:p>
          <a:p>
            <a:pPr lvl="5" indent="845819" algn="l" defTabSz="338327">
              <a:spcBef>
                <a:spcPts val="300"/>
              </a:spcBef>
              <a:defRPr sz="2220">
                <a:solidFill>
                  <a:srgbClr val="515151"/>
                </a:solidFill>
                <a:latin typeface="Monaco"/>
                <a:ea typeface="Monaco"/>
                <a:cs typeface="Monaco"/>
                <a:sym typeface="Monaco"/>
              </a:defRPr>
            </a:pPr>
            <a:r>
              <a:t>df &lt;- read.csv(“data/flights.csv”, </a:t>
            </a:r>
            <a:r>
              <a:rPr>
                <a:solidFill>
                  <a:srgbClr val="0433FF"/>
                </a:solidFill>
              </a:rPr>
              <a:t>stringsAsFactors = FALSE</a:t>
            </a:r>
            <a:r>
              <a:t>)</a:t>
            </a:r>
          </a:p>
          <a:p>
            <a:pPr lvl="5" indent="845819" algn="l" defTabSz="338327">
              <a:spcBef>
                <a:spcPts val="300"/>
              </a:spcBef>
              <a:defRPr sz="2220">
                <a:solidFill>
                  <a:srgbClr val="515151"/>
                </a:solidFill>
                <a:latin typeface="Monaco"/>
                <a:ea typeface="Monaco"/>
                <a:cs typeface="Monaco"/>
                <a:sym typeface="Monaco"/>
              </a:defRPr>
            </a:pPr>
            <a:r>
              <a:t>str(df)</a:t>
            </a:r>
          </a:p>
          <a:p>
            <a:pPr lvl="5" indent="845819" algn="l" defTabSz="338327">
              <a:spcBef>
                <a:spcPts val="300"/>
              </a:spcBef>
              <a:defRPr sz="2220">
                <a:solidFill>
                  <a:srgbClr val="797979"/>
                </a:solidFill>
                <a:latin typeface="Monaco"/>
                <a:ea typeface="Monaco"/>
                <a:cs typeface="Monaco"/>
                <a:sym typeface="Monaco"/>
              </a:defRPr>
            </a:pPr>
            <a:r>
              <a:t>'data.frame':	336776 obs. of  19 variables:</a:t>
            </a:r>
          </a:p>
          <a:p>
            <a:pPr lvl="5" indent="845819" algn="l" defTabSz="338327">
              <a:spcBef>
                <a:spcPts val="300"/>
              </a:spcBef>
              <a:defRPr sz="2220">
                <a:solidFill>
                  <a:srgbClr val="797979"/>
                </a:solidFill>
                <a:latin typeface="Monaco"/>
                <a:ea typeface="Monaco"/>
                <a:cs typeface="Monaco"/>
                <a:sym typeface="Monaco"/>
              </a:defRPr>
            </a:pPr>
            <a:r>
              <a:t> $ year          : int  2013 2013 2013 2013 2013 2013 2013 2013 2013 2013 ...</a:t>
            </a:r>
          </a:p>
          <a:p>
            <a:pPr lvl="5" indent="845819" algn="l" defTabSz="338327">
              <a:spcBef>
                <a:spcPts val="300"/>
              </a:spcBef>
              <a:defRPr sz="2220">
                <a:solidFill>
                  <a:srgbClr val="797979"/>
                </a:solidFill>
                <a:latin typeface="Monaco"/>
                <a:ea typeface="Monaco"/>
                <a:cs typeface="Monaco"/>
                <a:sym typeface="Monaco"/>
              </a:defRPr>
            </a:pPr>
            <a:r>
              <a:t> $ month         : int  1 1 1 1 1 1 1 1 1 1 ...</a:t>
            </a:r>
          </a:p>
          <a:p>
            <a:pPr lvl="5" indent="845819" algn="l" defTabSz="338327">
              <a:spcBef>
                <a:spcPts val="300"/>
              </a:spcBef>
              <a:defRPr sz="2220">
                <a:solidFill>
                  <a:srgbClr val="797979"/>
                </a:solidFill>
                <a:latin typeface="Monaco"/>
                <a:ea typeface="Monaco"/>
                <a:cs typeface="Monaco"/>
                <a:sym typeface="Monaco"/>
              </a:defRPr>
            </a:pPr>
            <a:r>
              <a:t> $ day           : int  1 1 1 1 1 1 1 1 1 1 ...</a:t>
            </a:r>
          </a:p>
          <a:p>
            <a:pPr lvl="5" indent="845819" algn="l" defTabSz="338327">
              <a:spcBef>
                <a:spcPts val="300"/>
              </a:spcBef>
              <a:defRPr sz="2220">
                <a:solidFill>
                  <a:srgbClr val="797979"/>
                </a:solidFill>
                <a:latin typeface="Monaco"/>
                <a:ea typeface="Monaco"/>
                <a:cs typeface="Monaco"/>
                <a:sym typeface="Monaco"/>
              </a:defRPr>
            </a:pPr>
            <a:r>
              <a:t> $ dep_time      : int  517 533 542 544 554 554 555 557 557 558 ...</a:t>
            </a:r>
          </a:p>
          <a:p>
            <a:pPr lvl="5" indent="845819" algn="l" defTabSz="338327">
              <a:spcBef>
                <a:spcPts val="300"/>
              </a:spcBef>
              <a:defRPr sz="2220">
                <a:solidFill>
                  <a:srgbClr val="797979"/>
                </a:solidFill>
                <a:latin typeface="Monaco"/>
                <a:ea typeface="Monaco"/>
                <a:cs typeface="Monaco"/>
                <a:sym typeface="Monaco"/>
              </a:defRPr>
            </a:pPr>
            <a:r>
              <a:t> $ sched_dep_time: int  515 529 540 545 600 558 600 600 600 600 ...</a:t>
            </a:r>
          </a:p>
          <a:p>
            <a:pPr lvl="5" indent="845819" algn="l" defTabSz="338327">
              <a:spcBef>
                <a:spcPts val="300"/>
              </a:spcBef>
              <a:defRPr sz="2220">
                <a:solidFill>
                  <a:srgbClr val="797979"/>
                </a:solidFill>
                <a:latin typeface="Monaco"/>
                <a:ea typeface="Monaco"/>
                <a:cs typeface="Monaco"/>
                <a:sym typeface="Monaco"/>
              </a:defRPr>
            </a:pPr>
            <a:r>
              <a:t> $ dep_delay     : num  2 4 2 -1 -6 -4 -5 -3 -3 -2 ...</a:t>
            </a:r>
          </a:p>
          <a:p>
            <a:pPr lvl="5" indent="845819" algn="l" defTabSz="338327">
              <a:spcBef>
                <a:spcPts val="300"/>
              </a:spcBef>
              <a:defRPr sz="2220">
                <a:solidFill>
                  <a:srgbClr val="797979"/>
                </a:solidFill>
                <a:latin typeface="Monaco"/>
                <a:ea typeface="Monaco"/>
                <a:cs typeface="Monaco"/>
                <a:sym typeface="Monaco"/>
              </a:defRPr>
            </a:pPr>
            <a:r>
              <a:t> $ arr_time      : int  830 850 923 1004 812 740 913 709 838 753 ...</a:t>
            </a:r>
          </a:p>
          <a:p>
            <a:pPr lvl="5" indent="845819" algn="l" defTabSz="338327">
              <a:spcBef>
                <a:spcPts val="300"/>
              </a:spcBef>
              <a:defRPr sz="2220">
                <a:solidFill>
                  <a:srgbClr val="797979"/>
                </a:solidFill>
                <a:latin typeface="Monaco"/>
                <a:ea typeface="Monaco"/>
                <a:cs typeface="Monaco"/>
                <a:sym typeface="Monaco"/>
              </a:defRPr>
            </a:pPr>
            <a:r>
              <a:t> $ sched_arr_time: int  819 830 850 1022 837 728 854 723 846 745 ...</a:t>
            </a:r>
          </a:p>
          <a:p>
            <a:pPr lvl="5" indent="845819" algn="l" defTabSz="338327">
              <a:spcBef>
                <a:spcPts val="300"/>
              </a:spcBef>
              <a:defRPr sz="2220">
                <a:solidFill>
                  <a:srgbClr val="797979"/>
                </a:solidFill>
                <a:latin typeface="Monaco"/>
                <a:ea typeface="Monaco"/>
                <a:cs typeface="Monaco"/>
                <a:sym typeface="Monaco"/>
              </a:defRPr>
            </a:pPr>
            <a:r>
              <a:t> $ arr_delay     : num  11 20 33 -18 -25 12 19 -14 -8 8 ...</a:t>
            </a:r>
          </a:p>
          <a:p>
            <a:pPr lvl="5" indent="845819" algn="l" defTabSz="338327">
              <a:spcBef>
                <a:spcPts val="300"/>
              </a:spcBef>
              <a:defRPr sz="2220">
                <a:solidFill>
                  <a:srgbClr val="0433FF"/>
                </a:solidFill>
                <a:latin typeface="Monaco"/>
                <a:ea typeface="Monaco"/>
                <a:cs typeface="Monaco"/>
                <a:sym typeface="Monaco"/>
              </a:defRPr>
            </a:pPr>
            <a:r>
              <a:t> $ carrier       : chr  "UA" "UA" "AA" "B6" ...</a:t>
            </a:r>
          </a:p>
          <a:p>
            <a:pPr lvl="5" indent="845819" algn="l" defTabSz="338327">
              <a:spcBef>
                <a:spcPts val="300"/>
              </a:spcBef>
              <a:defRPr sz="2220">
                <a:solidFill>
                  <a:srgbClr val="515151"/>
                </a:solidFill>
                <a:latin typeface="Monaco"/>
                <a:ea typeface="Monaco"/>
                <a:cs typeface="Monaco"/>
                <a:sym typeface="Monaco"/>
              </a:defRPr>
            </a:pPr>
            <a:r>
              <a:t> </a:t>
            </a:r>
            <a:r>
              <a:rPr>
                <a:solidFill>
                  <a:srgbClr val="797979"/>
                </a:solidFill>
              </a:rPr>
              <a:t>$ flight        : int  1545 1714 1141 725 461 1696 507 5708 79 301 ...</a:t>
            </a:r>
          </a:p>
          <a:p>
            <a:pPr lvl="5" indent="845819" algn="l" defTabSz="338327">
              <a:spcBef>
                <a:spcPts val="300"/>
              </a:spcBef>
              <a:defRPr sz="2220">
                <a:solidFill>
                  <a:srgbClr val="0433FF"/>
                </a:solidFill>
                <a:latin typeface="Monaco"/>
                <a:ea typeface="Monaco"/>
                <a:cs typeface="Monaco"/>
                <a:sym typeface="Monaco"/>
              </a:defRPr>
            </a:pPr>
            <a:r>
              <a:t> $ tailnum       : chr  "N14228" "N24211" "N619AA" "N804JB" ...</a:t>
            </a:r>
          </a:p>
          <a:p>
            <a:pPr lvl="5" indent="845819" algn="l" defTabSz="338327">
              <a:spcBef>
                <a:spcPts val="300"/>
              </a:spcBef>
              <a:defRPr sz="2220">
                <a:solidFill>
                  <a:srgbClr val="0433FF"/>
                </a:solidFill>
                <a:latin typeface="Monaco"/>
                <a:ea typeface="Monaco"/>
                <a:cs typeface="Monaco"/>
                <a:sym typeface="Monaco"/>
              </a:defRPr>
            </a:pPr>
            <a:r>
              <a:t> $ origin        : chr  "EWR" "LGA" "JFK" "JFK"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flat files"/>
          <p:cNvSpPr txBox="1">
            <a:spLocks noGrp="1"/>
          </p:cNvSpPr>
          <p:nvPr>
            <p:ph type="title"/>
          </p:nvPr>
        </p:nvSpPr>
        <p:spPr>
          <a:xfrm>
            <a:off x="666750" y="355600"/>
            <a:ext cx="23050500" cy="3429000"/>
          </a:xfrm>
          <a:prstGeom prst="rect">
            <a:avLst/>
          </a:prstGeom>
        </p:spPr>
        <p:txBody>
          <a:bodyPr/>
          <a:lstStyle/>
          <a:p>
            <a:r>
              <a:t>flat files</a:t>
            </a:r>
          </a:p>
        </p:txBody>
      </p:sp>
      <p:sp>
        <p:nvSpPr>
          <p:cNvPr id="196" name="How do these functions differ?…"/>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rPr dirty="0"/>
              <a:t>How do these functions differ?</a:t>
            </a:r>
          </a:p>
          <a:p>
            <a:pPr marL="0" indent="0" algn="ctr">
              <a:lnSpc>
                <a:spcPct val="100000"/>
              </a:lnSpc>
              <a:spcBef>
                <a:spcPts val="5300"/>
              </a:spcBef>
              <a:buSzTx/>
              <a:buNone/>
              <a:defRPr sz="6500"/>
            </a:pPr>
            <a:endParaRPr dirty="0"/>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rPr dirty="0"/>
              <a:t>1. Base R vs. Packages</a:t>
            </a: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rPr dirty="0"/>
              <a:t>2. Speed</a:t>
            </a:r>
          </a:p>
          <a:p>
            <a:pPr marL="0" indent="0">
              <a:lnSpc>
                <a:spcPct val="100000"/>
              </a:lnSpc>
              <a:spcBef>
                <a:spcPts val="0"/>
              </a:spcBef>
              <a:buSzTx/>
              <a:buNone/>
              <a:defRPr sz="4500">
                <a:solidFill>
                  <a:srgbClr val="5A5F5E">
                    <a:alpha val="20000"/>
                  </a:srgbClr>
                </a:solidFill>
                <a:latin typeface="Monaco"/>
                <a:ea typeface="Monaco"/>
                <a:cs typeface="Monaco"/>
                <a:sym typeface="Monaco"/>
              </a:defRPr>
            </a:pPr>
            <a:r>
              <a:rPr dirty="0"/>
              <a:t>3. Variable attributes</a:t>
            </a:r>
          </a:p>
        </p:txBody>
      </p:sp>
      <p:sp>
        <p:nvSpPr>
          <p:cNvPr id="197" name="# read.csv defaults to saving character variables as factors…"/>
          <p:cNvSpPr txBox="1"/>
          <p:nvPr/>
        </p:nvSpPr>
        <p:spPr>
          <a:xfrm>
            <a:off x="9543356" y="6265886"/>
            <a:ext cx="15066644" cy="7503470"/>
          </a:xfrm>
          <a:prstGeom prst="rect">
            <a:avLst/>
          </a:prstGeom>
          <a:solidFill>
            <a:srgbClr val="E5E5E5">
              <a:alpha val="20000"/>
            </a:srgbClr>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5" indent="845819" algn="l" defTabSz="338327">
              <a:spcBef>
                <a:spcPts val="300"/>
              </a:spcBef>
              <a:defRPr sz="2220">
                <a:solidFill>
                  <a:srgbClr val="797979"/>
                </a:solidFill>
                <a:latin typeface="Monaco"/>
                <a:ea typeface="Monaco"/>
                <a:cs typeface="Monaco"/>
                <a:sym typeface="Monaco"/>
              </a:defRPr>
            </a:pPr>
            <a:r>
              <a:t># read.csv defaults to saving character variables as factors</a:t>
            </a:r>
          </a:p>
          <a:p>
            <a:pPr lvl="5" indent="845819" algn="l" defTabSz="338327">
              <a:spcBef>
                <a:spcPts val="300"/>
              </a:spcBef>
              <a:defRPr sz="2220">
                <a:solidFill>
                  <a:srgbClr val="515151"/>
                </a:solidFill>
                <a:latin typeface="Monaco"/>
                <a:ea typeface="Monaco"/>
                <a:cs typeface="Monaco"/>
                <a:sym typeface="Monaco"/>
              </a:defRPr>
            </a:pPr>
            <a:r>
              <a:t>df &lt;- read.csv(“data/flights.csv”, </a:t>
            </a:r>
            <a:r>
              <a:rPr>
                <a:solidFill>
                  <a:srgbClr val="0433FF"/>
                </a:solidFill>
              </a:rPr>
              <a:t>stringsAsFactors = FALSE</a:t>
            </a:r>
            <a:r>
              <a:t>)</a:t>
            </a:r>
          </a:p>
          <a:p>
            <a:pPr lvl="5" indent="845819" algn="l" defTabSz="338327">
              <a:spcBef>
                <a:spcPts val="300"/>
              </a:spcBef>
              <a:defRPr sz="2220">
                <a:solidFill>
                  <a:srgbClr val="515151"/>
                </a:solidFill>
                <a:latin typeface="Monaco"/>
                <a:ea typeface="Monaco"/>
                <a:cs typeface="Monaco"/>
                <a:sym typeface="Monaco"/>
              </a:defRPr>
            </a:pPr>
            <a:r>
              <a:t>str(df)</a:t>
            </a:r>
          </a:p>
          <a:p>
            <a:pPr lvl="5" indent="845819" algn="l" defTabSz="338327">
              <a:spcBef>
                <a:spcPts val="300"/>
              </a:spcBef>
              <a:defRPr sz="2220">
                <a:solidFill>
                  <a:srgbClr val="797979"/>
                </a:solidFill>
                <a:latin typeface="Monaco"/>
                <a:ea typeface="Monaco"/>
                <a:cs typeface="Monaco"/>
                <a:sym typeface="Monaco"/>
              </a:defRPr>
            </a:pPr>
            <a:r>
              <a:t>'data.frame':	336776 obs. of  19 variables:</a:t>
            </a:r>
          </a:p>
          <a:p>
            <a:pPr lvl="5" indent="845819" algn="l" defTabSz="338327">
              <a:spcBef>
                <a:spcPts val="300"/>
              </a:spcBef>
              <a:defRPr sz="2220">
                <a:solidFill>
                  <a:srgbClr val="797979"/>
                </a:solidFill>
                <a:latin typeface="Monaco"/>
                <a:ea typeface="Monaco"/>
                <a:cs typeface="Monaco"/>
                <a:sym typeface="Monaco"/>
              </a:defRPr>
            </a:pPr>
            <a:r>
              <a:t> $ year          : int  2013 2013 2013 2013 2013 2013 2013 2013 2013 2013 ...</a:t>
            </a:r>
          </a:p>
          <a:p>
            <a:pPr lvl="5" indent="845819" algn="l" defTabSz="338327">
              <a:spcBef>
                <a:spcPts val="300"/>
              </a:spcBef>
              <a:defRPr sz="2220">
                <a:solidFill>
                  <a:srgbClr val="797979"/>
                </a:solidFill>
                <a:latin typeface="Monaco"/>
                <a:ea typeface="Monaco"/>
                <a:cs typeface="Monaco"/>
                <a:sym typeface="Monaco"/>
              </a:defRPr>
            </a:pPr>
            <a:r>
              <a:t> $ month         : int  1 1 1 1 1 1 1 1 1 1 ...</a:t>
            </a:r>
          </a:p>
          <a:p>
            <a:pPr lvl="5" indent="845819" algn="l" defTabSz="338327">
              <a:spcBef>
                <a:spcPts val="300"/>
              </a:spcBef>
              <a:defRPr sz="2220">
                <a:solidFill>
                  <a:srgbClr val="797979"/>
                </a:solidFill>
                <a:latin typeface="Monaco"/>
                <a:ea typeface="Monaco"/>
                <a:cs typeface="Monaco"/>
                <a:sym typeface="Monaco"/>
              </a:defRPr>
            </a:pPr>
            <a:r>
              <a:t> $ day           : int  1 1 1 1 1 1 1 1 1 1 ...</a:t>
            </a:r>
          </a:p>
          <a:p>
            <a:pPr lvl="5" indent="845819" algn="l" defTabSz="338327">
              <a:spcBef>
                <a:spcPts val="300"/>
              </a:spcBef>
              <a:defRPr sz="2220">
                <a:solidFill>
                  <a:srgbClr val="797979"/>
                </a:solidFill>
                <a:latin typeface="Monaco"/>
                <a:ea typeface="Monaco"/>
                <a:cs typeface="Monaco"/>
                <a:sym typeface="Monaco"/>
              </a:defRPr>
            </a:pPr>
            <a:r>
              <a:t> $ dep_time      : int  517 533 542 544 554 554 555 557 557 558 ...</a:t>
            </a:r>
          </a:p>
          <a:p>
            <a:pPr lvl="5" indent="845819" algn="l" defTabSz="338327">
              <a:spcBef>
                <a:spcPts val="300"/>
              </a:spcBef>
              <a:defRPr sz="2220">
                <a:solidFill>
                  <a:srgbClr val="797979"/>
                </a:solidFill>
                <a:latin typeface="Monaco"/>
                <a:ea typeface="Monaco"/>
                <a:cs typeface="Monaco"/>
                <a:sym typeface="Monaco"/>
              </a:defRPr>
            </a:pPr>
            <a:r>
              <a:t> $ sched_dep_time: int  515 529 540 545 600 558 600 600 600 600 ...</a:t>
            </a:r>
          </a:p>
          <a:p>
            <a:pPr lvl="5" indent="845819" algn="l" defTabSz="338327">
              <a:spcBef>
                <a:spcPts val="300"/>
              </a:spcBef>
              <a:defRPr sz="2220">
                <a:solidFill>
                  <a:srgbClr val="797979"/>
                </a:solidFill>
                <a:latin typeface="Monaco"/>
                <a:ea typeface="Monaco"/>
                <a:cs typeface="Monaco"/>
                <a:sym typeface="Monaco"/>
              </a:defRPr>
            </a:pPr>
            <a:r>
              <a:t> $ dep_delay     : num  2 4 2 -1 -6 -4 -5 -3 -3 -2 ...</a:t>
            </a:r>
          </a:p>
          <a:p>
            <a:pPr lvl="5" indent="845819" algn="l" defTabSz="338327">
              <a:spcBef>
                <a:spcPts val="300"/>
              </a:spcBef>
              <a:defRPr sz="2220">
                <a:solidFill>
                  <a:srgbClr val="797979"/>
                </a:solidFill>
                <a:latin typeface="Monaco"/>
                <a:ea typeface="Monaco"/>
                <a:cs typeface="Monaco"/>
                <a:sym typeface="Monaco"/>
              </a:defRPr>
            </a:pPr>
            <a:r>
              <a:t> $ arr_time      : int  830 850 923 1004 812 740 913 709 838 753 ...</a:t>
            </a:r>
          </a:p>
          <a:p>
            <a:pPr lvl="5" indent="845819" algn="l" defTabSz="338327">
              <a:spcBef>
                <a:spcPts val="300"/>
              </a:spcBef>
              <a:defRPr sz="2220">
                <a:solidFill>
                  <a:srgbClr val="797979"/>
                </a:solidFill>
                <a:latin typeface="Monaco"/>
                <a:ea typeface="Monaco"/>
                <a:cs typeface="Monaco"/>
                <a:sym typeface="Monaco"/>
              </a:defRPr>
            </a:pPr>
            <a:r>
              <a:t> $ sched_arr_time: int  819 830 850 1022 837 728 854 723 846 745 ...</a:t>
            </a:r>
          </a:p>
          <a:p>
            <a:pPr lvl="5" indent="845819" algn="l" defTabSz="338327">
              <a:spcBef>
                <a:spcPts val="300"/>
              </a:spcBef>
              <a:defRPr sz="2220">
                <a:solidFill>
                  <a:srgbClr val="797979"/>
                </a:solidFill>
                <a:latin typeface="Monaco"/>
                <a:ea typeface="Monaco"/>
                <a:cs typeface="Monaco"/>
                <a:sym typeface="Monaco"/>
              </a:defRPr>
            </a:pPr>
            <a:r>
              <a:t> $ arr_delay     : num  11 20 33 -18 -25 12 19 -14 -8 8 ...</a:t>
            </a:r>
          </a:p>
          <a:p>
            <a:pPr lvl="5" indent="845819" algn="l" defTabSz="338327">
              <a:spcBef>
                <a:spcPts val="300"/>
              </a:spcBef>
              <a:defRPr sz="2220">
                <a:solidFill>
                  <a:srgbClr val="0433FF"/>
                </a:solidFill>
                <a:latin typeface="Monaco"/>
                <a:ea typeface="Monaco"/>
                <a:cs typeface="Monaco"/>
                <a:sym typeface="Monaco"/>
              </a:defRPr>
            </a:pPr>
            <a:r>
              <a:t> $ carrier       : chr  "UA" "UA" "AA" "B6" ...</a:t>
            </a:r>
          </a:p>
          <a:p>
            <a:pPr lvl="5" indent="845819" algn="l" defTabSz="338327">
              <a:spcBef>
                <a:spcPts val="300"/>
              </a:spcBef>
              <a:defRPr sz="2220">
                <a:solidFill>
                  <a:srgbClr val="515151"/>
                </a:solidFill>
                <a:latin typeface="Monaco"/>
                <a:ea typeface="Monaco"/>
                <a:cs typeface="Monaco"/>
                <a:sym typeface="Monaco"/>
              </a:defRPr>
            </a:pPr>
            <a:r>
              <a:t> </a:t>
            </a:r>
            <a:r>
              <a:rPr>
                <a:solidFill>
                  <a:srgbClr val="797979"/>
                </a:solidFill>
              </a:rPr>
              <a:t>$ flight        : int  1545 1714 1141 725 461 1696 507 5708 79 301 ...</a:t>
            </a:r>
          </a:p>
          <a:p>
            <a:pPr lvl="5" indent="845819" algn="l" defTabSz="338327">
              <a:spcBef>
                <a:spcPts val="300"/>
              </a:spcBef>
              <a:defRPr sz="2220">
                <a:solidFill>
                  <a:srgbClr val="0433FF"/>
                </a:solidFill>
                <a:latin typeface="Monaco"/>
                <a:ea typeface="Monaco"/>
                <a:cs typeface="Monaco"/>
                <a:sym typeface="Monaco"/>
              </a:defRPr>
            </a:pPr>
            <a:r>
              <a:t> $ tailnum       : chr  "N14228" "N24211" "N619AA" "N804JB" ...</a:t>
            </a:r>
          </a:p>
          <a:p>
            <a:pPr lvl="5" indent="845819" algn="l" defTabSz="338327">
              <a:spcBef>
                <a:spcPts val="300"/>
              </a:spcBef>
              <a:defRPr sz="2220">
                <a:solidFill>
                  <a:srgbClr val="0433FF"/>
                </a:solidFill>
                <a:latin typeface="Monaco"/>
                <a:ea typeface="Monaco"/>
                <a:cs typeface="Monaco"/>
                <a:sym typeface="Monaco"/>
              </a:defRPr>
            </a:pPr>
            <a:r>
              <a:t> $ origin        : chr  "EWR" "LGA" "JFK" "JFK" ...</a:t>
            </a:r>
          </a:p>
        </p:txBody>
      </p:sp>
      <p:sp>
        <p:nvSpPr>
          <p:cNvPr id="198" name="Both read_csv &amp; fread default…"/>
          <p:cNvSpPr txBox="1"/>
          <p:nvPr/>
        </p:nvSpPr>
        <p:spPr>
          <a:xfrm>
            <a:off x="739351" y="11003240"/>
            <a:ext cx="8199924"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l"/>
            <a:r>
              <a:rPr dirty="0">
                <a:latin typeface="Lato Light" panose="020F0302020204030203" pitchFamily="34" charset="0"/>
              </a:rPr>
              <a:t>Both</a:t>
            </a:r>
            <a:r>
              <a:rPr dirty="0"/>
              <a:t> </a:t>
            </a:r>
            <a:r>
              <a:rPr sz="4000" dirty="0" err="1">
                <a:latin typeface="Monaco"/>
                <a:ea typeface="Monaco"/>
                <a:cs typeface="Monaco"/>
                <a:sym typeface="Monaco"/>
              </a:rPr>
              <a:t>read_csv</a:t>
            </a:r>
            <a:r>
              <a:rPr dirty="0"/>
              <a:t> </a:t>
            </a:r>
            <a:r>
              <a:rPr dirty="0">
                <a:latin typeface="Lato Light" panose="020F0302020204030203" pitchFamily="34" charset="0"/>
              </a:rPr>
              <a:t>&amp;</a:t>
            </a:r>
            <a:r>
              <a:rPr dirty="0"/>
              <a:t> </a:t>
            </a:r>
            <a:r>
              <a:rPr sz="4000" dirty="0" err="1">
                <a:latin typeface="Monaco"/>
                <a:ea typeface="Monaco"/>
                <a:cs typeface="Monaco"/>
                <a:sym typeface="Monaco"/>
              </a:rPr>
              <a:t>fread</a:t>
            </a:r>
            <a:r>
              <a:rPr dirty="0"/>
              <a:t> </a:t>
            </a:r>
            <a:r>
              <a:rPr dirty="0">
                <a:latin typeface="Lato Light" panose="020F0302020204030203" pitchFamily="34" charset="0"/>
              </a:rPr>
              <a:t>default</a:t>
            </a:r>
          </a:p>
          <a:p>
            <a:pPr algn="l"/>
            <a:r>
              <a:rPr dirty="0">
                <a:latin typeface="Lato Light" panose="020F0302020204030203" pitchFamily="34" charset="0"/>
              </a:rPr>
              <a:t>to</a:t>
            </a:r>
            <a:r>
              <a:rPr dirty="0"/>
              <a:t> </a:t>
            </a:r>
            <a:r>
              <a:rPr sz="4000" dirty="0" err="1">
                <a:latin typeface="Monaco"/>
                <a:ea typeface="Monaco"/>
                <a:cs typeface="Monaco"/>
                <a:sym typeface="Monaco"/>
              </a:rPr>
              <a:t>stringsAsFactors</a:t>
            </a:r>
            <a:r>
              <a:rPr sz="4000" dirty="0">
                <a:latin typeface="Monaco"/>
                <a:ea typeface="Monaco"/>
                <a:cs typeface="Monaco"/>
                <a:sym typeface="Monaco"/>
              </a:rPr>
              <a:t> = FALSE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what about other flat files?"/>
          <p:cNvSpPr txBox="1">
            <a:spLocks noGrp="1"/>
          </p:cNvSpPr>
          <p:nvPr>
            <p:ph type="title"/>
          </p:nvPr>
        </p:nvSpPr>
        <p:spPr>
          <a:xfrm>
            <a:off x="666750" y="355600"/>
            <a:ext cx="23050500" cy="3429000"/>
          </a:xfrm>
          <a:prstGeom prst="rect">
            <a:avLst/>
          </a:prstGeom>
        </p:spPr>
        <p:txBody>
          <a:bodyPr/>
          <a:lstStyle/>
          <a:p>
            <a:r>
              <a:t>what about other flat files?</a:t>
            </a:r>
          </a:p>
        </p:txBody>
      </p:sp>
      <p:graphicFrame>
        <p:nvGraphicFramePr>
          <p:cNvPr id="201" name="Table"/>
          <p:cNvGraphicFramePr/>
          <p:nvPr>
            <p:extLst>
              <p:ext uri="{D42A27DB-BD31-4B8C-83A1-F6EECF244321}">
                <p14:modId xmlns:p14="http://schemas.microsoft.com/office/powerpoint/2010/main" val="2367755400"/>
              </p:ext>
            </p:extLst>
          </p:nvPr>
        </p:nvGraphicFramePr>
        <p:xfrm>
          <a:off x="2910531" y="4568837"/>
          <a:ext cx="18562933" cy="7928247"/>
        </p:xfrm>
        <a:graphic>
          <a:graphicData uri="http://schemas.openxmlformats.org/drawingml/2006/table">
            <a:tbl>
              <a:tblPr firstRow="1">
                <a:tableStyleId>{4C3C2611-4C71-4FC5-86AE-919BDF0F9419}</a:tableStyleId>
              </a:tblPr>
              <a:tblGrid>
                <a:gridCol w="4074885">
                  <a:extLst>
                    <a:ext uri="{9D8B030D-6E8A-4147-A177-3AD203B41FA5}">
                      <a16:colId xmlns:a16="http://schemas.microsoft.com/office/drawing/2014/main" val="20000"/>
                    </a:ext>
                  </a:extLst>
                </a:gridCol>
                <a:gridCol w="3068420">
                  <a:extLst>
                    <a:ext uri="{9D8B030D-6E8A-4147-A177-3AD203B41FA5}">
                      <a16:colId xmlns:a16="http://schemas.microsoft.com/office/drawing/2014/main" val="20001"/>
                    </a:ext>
                  </a:extLst>
                </a:gridCol>
                <a:gridCol w="1716661">
                  <a:extLst>
                    <a:ext uri="{9D8B030D-6E8A-4147-A177-3AD203B41FA5}">
                      <a16:colId xmlns:a16="http://schemas.microsoft.com/office/drawing/2014/main" val="20002"/>
                    </a:ext>
                  </a:extLst>
                </a:gridCol>
                <a:gridCol w="2324646">
                  <a:extLst>
                    <a:ext uri="{9D8B030D-6E8A-4147-A177-3AD203B41FA5}">
                      <a16:colId xmlns:a16="http://schemas.microsoft.com/office/drawing/2014/main" val="20003"/>
                    </a:ext>
                  </a:extLst>
                </a:gridCol>
                <a:gridCol w="2324646">
                  <a:extLst>
                    <a:ext uri="{9D8B030D-6E8A-4147-A177-3AD203B41FA5}">
                      <a16:colId xmlns:a16="http://schemas.microsoft.com/office/drawing/2014/main" val="20004"/>
                    </a:ext>
                  </a:extLst>
                </a:gridCol>
                <a:gridCol w="2404102">
                  <a:extLst>
                    <a:ext uri="{9D8B030D-6E8A-4147-A177-3AD203B41FA5}">
                      <a16:colId xmlns:a16="http://schemas.microsoft.com/office/drawing/2014/main" val="20005"/>
                    </a:ext>
                  </a:extLst>
                </a:gridCol>
                <a:gridCol w="2649573">
                  <a:extLst>
                    <a:ext uri="{9D8B030D-6E8A-4147-A177-3AD203B41FA5}">
                      <a16:colId xmlns:a16="http://schemas.microsoft.com/office/drawing/2014/main" val="20006"/>
                    </a:ext>
                  </a:extLst>
                </a:gridCol>
              </a:tblGrid>
              <a:tr h="1138908">
                <a:tc>
                  <a:txBody>
                    <a:bodyPr/>
                    <a:lstStyle/>
                    <a:p>
                      <a:pPr>
                        <a:defRPr sz="1800">
                          <a:solidFill>
                            <a:srgbClr val="000000"/>
                          </a:solidFill>
                        </a:defRPr>
                      </a:pPr>
                      <a:r>
                        <a:rPr sz="3400" dirty="0">
                          <a:solidFill>
                            <a:srgbClr val="FFFFFF"/>
                          </a:solidFill>
                          <a:latin typeface="Lato Light" panose="020F0302020204030203" pitchFamily="34" charset="0"/>
                        </a:rPr>
                        <a:t>Package</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.CSV</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.TSV</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.TXT</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FIXED WIDTH</a:t>
                      </a:r>
                    </a:p>
                  </a:txBody>
                  <a:tcPr marL="50800" marR="50800" marT="50800" marB="50800" anchor="ctr" horzOverflow="overflow"/>
                </a:tc>
                <a:tc>
                  <a:txBody>
                    <a:bodyPr/>
                    <a:lstStyle/>
                    <a:p>
                      <a:pPr>
                        <a:defRPr sz="1800">
                          <a:solidFill>
                            <a:srgbClr val="000000"/>
                          </a:solidFill>
                        </a:defRPr>
                      </a:pPr>
                      <a:r>
                        <a:rPr sz="3400" dirty="0">
                          <a:solidFill>
                            <a:srgbClr val="FFFFFF"/>
                          </a:solidFill>
                          <a:latin typeface="Lato Light" panose="020F0302020204030203" pitchFamily="34" charset="0"/>
                        </a:rPr>
                        <a:t>SPECIAL SEPARATOR</a:t>
                      </a:r>
                    </a:p>
                  </a:txBody>
                  <a:tcPr marL="50800" marR="50800" marT="50800" marB="50800" anchor="ctr" horzOverflow="overflow"/>
                </a:tc>
                <a:extLst>
                  <a:ext uri="{0D108BD9-81ED-4DB2-BD59-A6C34878D82A}">
                    <a16:rowId xmlns:a16="http://schemas.microsoft.com/office/drawing/2014/main" val="10000"/>
                  </a:ext>
                </a:extLst>
              </a:tr>
              <a:tr h="754371">
                <a:tc>
                  <a:txBody>
                    <a:bodyPr/>
                    <a:lstStyle/>
                    <a:p>
                      <a:pPr algn="l">
                        <a:defRPr sz="1800">
                          <a:solidFill>
                            <a:srgbClr val="000000"/>
                          </a:solidFill>
                        </a:defRPr>
                      </a:pPr>
                      <a:r>
                        <a:rPr sz="3300">
                          <a:solidFill>
                            <a:srgbClr val="5A5F5E"/>
                          </a:solidFill>
                          <a:latin typeface="Monaco"/>
                          <a:ea typeface="Monaco"/>
                          <a:cs typeface="Monaco"/>
                          <a:sym typeface="Monaco"/>
                        </a:rPr>
                        <a:t>utils (Base R)</a:t>
                      </a: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read.csv</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1"/>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read.delim</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2"/>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read.table</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extLst>
                  <a:ext uri="{0D108BD9-81ED-4DB2-BD59-A6C34878D82A}">
                    <a16:rowId xmlns:a16="http://schemas.microsoft.com/office/drawing/2014/main" val="10003"/>
                  </a:ext>
                </a:extLst>
              </a:tr>
              <a:tr h="754371">
                <a:tc>
                  <a:txBody>
                    <a:bodyPr/>
                    <a:lstStyle/>
                    <a:p>
                      <a:pPr algn="l">
                        <a:defRPr sz="1800">
                          <a:solidFill>
                            <a:srgbClr val="000000"/>
                          </a:solidFill>
                        </a:defRPr>
                      </a:pPr>
                      <a:r>
                        <a:rPr sz="3300">
                          <a:solidFill>
                            <a:srgbClr val="5A5F5E"/>
                          </a:solidFill>
                          <a:latin typeface="Monaco"/>
                          <a:ea typeface="Monaco"/>
                          <a:cs typeface="Monaco"/>
                          <a:sym typeface="Monaco"/>
                        </a:rPr>
                        <a:t>readr</a:t>
                      </a: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read_csv</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4"/>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read_tsv</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5"/>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read_table</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6"/>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read_fwf</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extLst>
                  <a:ext uri="{0D108BD9-81ED-4DB2-BD59-A6C34878D82A}">
                    <a16:rowId xmlns:a16="http://schemas.microsoft.com/office/drawing/2014/main" val="10007"/>
                  </a:ext>
                </a:extLst>
              </a:tr>
              <a:tr h="754371">
                <a:tc>
                  <a:txBody>
                    <a:bodyPr/>
                    <a:lstStyle/>
                    <a:p>
                      <a:pPr algn="l">
                        <a:defRPr sz="3300">
                          <a:latin typeface="Monaco"/>
                          <a:ea typeface="Monaco"/>
                          <a:cs typeface="Monaco"/>
                          <a:sym typeface="Monaco"/>
                        </a:defRPr>
                      </a:pPr>
                      <a:endParaRP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read_delim</a:t>
                      </a: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3500">
                          <a:solidFill>
                            <a:srgbClr val="515151"/>
                          </a:solidFill>
                          <a:latin typeface="Monaco"/>
                          <a:ea typeface="Monaco"/>
                          <a:cs typeface="Monaco"/>
                          <a:sym typeface="Monaco"/>
                        </a:defRPr>
                      </a:pPr>
                      <a:endParaRP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extLst>
                  <a:ext uri="{0D108BD9-81ED-4DB2-BD59-A6C34878D82A}">
                    <a16:rowId xmlns:a16="http://schemas.microsoft.com/office/drawing/2014/main" val="10008"/>
                  </a:ext>
                </a:extLst>
              </a:tr>
              <a:tr h="754371">
                <a:tc>
                  <a:txBody>
                    <a:bodyPr/>
                    <a:lstStyle/>
                    <a:p>
                      <a:pPr algn="l">
                        <a:defRPr sz="1800">
                          <a:solidFill>
                            <a:srgbClr val="000000"/>
                          </a:solidFill>
                        </a:defRPr>
                      </a:pPr>
                      <a:r>
                        <a:rPr sz="3300">
                          <a:solidFill>
                            <a:srgbClr val="5A5F5E"/>
                          </a:solidFill>
                          <a:latin typeface="Monaco"/>
                          <a:ea typeface="Monaco"/>
                          <a:cs typeface="Monaco"/>
                          <a:sym typeface="Monaco"/>
                        </a:rPr>
                        <a:t>data.table</a:t>
                      </a:r>
                    </a:p>
                  </a:txBody>
                  <a:tcPr marL="50800" marR="50800" marT="50800" marB="50800" anchor="ctr" horzOverflow="overflow"/>
                </a:tc>
                <a:tc>
                  <a:txBody>
                    <a:bodyPr/>
                    <a:lstStyle/>
                    <a:p>
                      <a:pPr algn="l">
                        <a:defRPr sz="1800">
                          <a:solidFill>
                            <a:srgbClr val="000000"/>
                          </a:solidFill>
                        </a:defRPr>
                      </a:pPr>
                      <a:r>
                        <a:rPr sz="3300">
                          <a:solidFill>
                            <a:srgbClr val="5A5F5E"/>
                          </a:solidFill>
                          <a:latin typeface="Monaco"/>
                          <a:ea typeface="Monaco"/>
                          <a:cs typeface="Monaco"/>
                          <a:sym typeface="Monaco"/>
                        </a:rPr>
                        <a:t>fread</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tc>
                  <a:txBody>
                    <a:bodyPr/>
                    <a:lstStyle/>
                    <a:p>
                      <a:pPr>
                        <a:defRPr sz="1800">
                          <a:solidFill>
                            <a:srgbClr val="000000"/>
                          </a:solidFill>
                        </a:defRPr>
                      </a:pPr>
                      <a:r>
                        <a:rPr sz="3500">
                          <a:solidFill>
                            <a:srgbClr val="515151"/>
                          </a:solidFill>
                          <a:latin typeface="Monaco"/>
                          <a:ea typeface="Monaco"/>
                          <a:cs typeface="Monaco"/>
                          <a:sym typeface="Monaco"/>
                        </a:rPr>
                        <a:t>x</a:t>
                      </a:r>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at about excel files?"/>
          <p:cNvSpPr txBox="1">
            <a:spLocks noGrp="1"/>
          </p:cNvSpPr>
          <p:nvPr>
            <p:ph type="title"/>
          </p:nvPr>
        </p:nvSpPr>
        <p:spPr>
          <a:xfrm>
            <a:off x="666750" y="355600"/>
            <a:ext cx="23050500" cy="3429000"/>
          </a:xfrm>
          <a:prstGeom prst="rect">
            <a:avLst/>
          </a:prstGeom>
        </p:spPr>
        <p:txBody>
          <a:bodyPr/>
          <a:lstStyle/>
          <a:p>
            <a:r>
              <a:rPr dirty="0"/>
              <a:t>what about excel files?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o read in excel files"/>
          <p:cNvSpPr txBox="1">
            <a:spLocks noGrp="1"/>
          </p:cNvSpPr>
          <p:nvPr>
            <p:ph type="title"/>
          </p:nvPr>
        </p:nvSpPr>
        <p:spPr>
          <a:xfrm>
            <a:off x="9276838" y="412750"/>
            <a:ext cx="19184711" cy="3429000"/>
          </a:xfrm>
          <a:prstGeom prst="rect">
            <a:avLst/>
          </a:prstGeom>
        </p:spPr>
        <p:txBody>
          <a:bodyPr/>
          <a:lstStyle>
            <a:lvl1pPr algn="l">
              <a:defRPr sz="8000"/>
            </a:lvl1pPr>
          </a:lstStyle>
          <a:p>
            <a:r>
              <a:t>to read in excel files</a:t>
            </a:r>
          </a:p>
        </p:txBody>
      </p:sp>
      <p:sp>
        <p:nvSpPr>
          <p:cNvPr id="206" name="readxl"/>
          <p:cNvSpPr txBox="1"/>
          <p:nvPr/>
        </p:nvSpPr>
        <p:spPr>
          <a:xfrm>
            <a:off x="4779965" y="298450"/>
            <a:ext cx="5353073"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lnSpc>
                <a:spcPct val="120000"/>
              </a:lnSpc>
              <a:spcBef>
                <a:spcPts val="6500"/>
              </a:spcBef>
              <a:defRPr sz="9000">
                <a:latin typeface="Monaco"/>
                <a:ea typeface="Monaco"/>
                <a:cs typeface="Monaco"/>
                <a:sym typeface="Monaco"/>
              </a:defRPr>
            </a:lvl1pPr>
          </a:lstStyle>
          <a:p>
            <a:r>
              <a:t>readxl</a:t>
            </a:r>
          </a:p>
        </p:txBody>
      </p:sp>
      <p:graphicFrame>
        <p:nvGraphicFramePr>
          <p:cNvPr id="207" name="Table"/>
          <p:cNvGraphicFramePr/>
          <p:nvPr>
            <p:extLst>
              <p:ext uri="{D42A27DB-BD31-4B8C-83A1-F6EECF244321}">
                <p14:modId xmlns:p14="http://schemas.microsoft.com/office/powerpoint/2010/main" val="3484233239"/>
              </p:ext>
            </p:extLst>
          </p:nvPr>
        </p:nvGraphicFramePr>
        <p:xfrm>
          <a:off x="2306594" y="3841750"/>
          <a:ext cx="20455151" cy="8851895"/>
        </p:xfrm>
        <a:graphic>
          <a:graphicData uri="http://schemas.openxmlformats.org/drawingml/2006/table">
            <a:tbl>
              <a:tblPr firstRow="1">
                <a:tableStyleId>{4C3C2611-4C71-4FC5-86AE-919BDF0F9419}</a:tableStyleId>
              </a:tblPr>
              <a:tblGrid>
                <a:gridCol w="8377109">
                  <a:extLst>
                    <a:ext uri="{9D8B030D-6E8A-4147-A177-3AD203B41FA5}">
                      <a16:colId xmlns:a16="http://schemas.microsoft.com/office/drawing/2014/main" val="20000"/>
                    </a:ext>
                  </a:extLst>
                </a:gridCol>
                <a:gridCol w="12078042">
                  <a:extLst>
                    <a:ext uri="{9D8B030D-6E8A-4147-A177-3AD203B41FA5}">
                      <a16:colId xmlns:a16="http://schemas.microsoft.com/office/drawing/2014/main" val="20001"/>
                    </a:ext>
                  </a:extLst>
                </a:gridCol>
              </a:tblGrid>
              <a:tr h="1770379">
                <a:tc>
                  <a:txBody>
                    <a:bodyPr/>
                    <a:lstStyle/>
                    <a:p>
                      <a:pPr>
                        <a:defRPr sz="1800">
                          <a:solidFill>
                            <a:srgbClr val="000000"/>
                          </a:solidFill>
                        </a:defRPr>
                      </a:pPr>
                      <a:r>
                        <a:rPr sz="50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Light" panose="020F0302020204030203" pitchFamily="34" charset="0"/>
                        </a:rPr>
                        <a:t>Description</a:t>
                      </a:r>
                    </a:p>
                  </a:txBody>
                  <a:tcPr marL="50800" marR="50800" marT="50800" marB="50800" anchor="ctr" horzOverflow="overflow"/>
                </a:tc>
                <a:extLst>
                  <a:ext uri="{0D108BD9-81ED-4DB2-BD59-A6C34878D82A}">
                    <a16:rowId xmlns:a16="http://schemas.microsoft.com/office/drawing/2014/main" val="10000"/>
                  </a:ext>
                </a:extLst>
              </a:tr>
              <a:tr h="1770379">
                <a:tc>
                  <a:txBody>
                    <a:bodyPr/>
                    <a:lstStyle/>
                    <a:p>
                      <a:pPr>
                        <a:defRPr sz="1800">
                          <a:solidFill>
                            <a:srgbClr val="000000"/>
                          </a:solidFill>
                        </a:defRPr>
                      </a:pPr>
                      <a:r>
                        <a:rPr sz="450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preview sheet names in specified Excel file</a:t>
                      </a:r>
                    </a:p>
                  </a:txBody>
                  <a:tcPr marL="50800" marR="50800" marT="50800" marB="50800" anchor="ctr" horzOverflow="overflow"/>
                </a:tc>
                <a:extLst>
                  <a:ext uri="{0D108BD9-81ED-4DB2-BD59-A6C34878D82A}">
                    <a16:rowId xmlns:a16="http://schemas.microsoft.com/office/drawing/2014/main" val="10001"/>
                  </a:ext>
                </a:extLst>
              </a:tr>
              <a:tr h="1770379">
                <a:tc>
                  <a:txBody>
                    <a:bodyPr/>
                    <a:lstStyle/>
                    <a:p>
                      <a:pPr>
                        <a:defRPr sz="1800">
                          <a:solidFill>
                            <a:srgbClr val="000000"/>
                          </a:solidFill>
                        </a:defRPr>
                      </a:pPr>
                      <a:r>
                        <a:rPr sz="4500">
                          <a:solidFill>
                            <a:srgbClr val="5A5F5E"/>
                          </a:solidFill>
                          <a:latin typeface="Monaco"/>
                          <a:ea typeface="Monaco"/>
                          <a:cs typeface="Monaco"/>
                          <a:sym typeface="Monaco"/>
                        </a:rPr>
                        <a:t>?</a:t>
                      </a:r>
                    </a:p>
                  </a:txBody>
                  <a:tcPr marL="50800" marR="50800" marT="50800" marB="50800" anchor="ctr" horzOverflow="overflow"/>
                </a:tc>
                <a:tc>
                  <a:txBody>
                    <a:bodyPr/>
                    <a:lstStyle/>
                    <a:p>
                      <a:pPr lvl="1" algn="l">
                        <a:defRPr sz="5000"/>
                      </a:pPr>
                      <a:r>
                        <a:rPr dirty="0">
                          <a:latin typeface="Lato Light" panose="020F0302020204030203" pitchFamily="34" charset="0"/>
                        </a:rPr>
                        <a:t>reads in excel file</a:t>
                      </a:r>
                    </a:p>
                  </a:txBody>
                  <a:tcPr marL="50800" marR="50800" marT="50800" marB="50800" anchor="ctr" horzOverflow="overflow"/>
                </a:tc>
                <a:extLst>
                  <a:ext uri="{0D108BD9-81ED-4DB2-BD59-A6C34878D82A}">
                    <a16:rowId xmlns:a16="http://schemas.microsoft.com/office/drawing/2014/main" val="10002"/>
                  </a:ext>
                </a:extLst>
              </a:tr>
              <a:tr h="1770379">
                <a:tc>
                  <a:txBody>
                    <a:bodyPr/>
                    <a:lstStyle/>
                    <a:p>
                      <a:pPr>
                        <a:defRPr sz="1800">
                          <a:solidFill>
                            <a:srgbClr val="000000"/>
                          </a:solidFill>
                        </a:defRPr>
                      </a:pPr>
                      <a:r>
                        <a:rPr sz="4500">
                          <a:solidFill>
                            <a:srgbClr val="5A5F5E"/>
                          </a:solidFill>
                          <a:latin typeface="Monaco"/>
                          <a:ea typeface="Monaco"/>
                          <a:cs typeface="Monaco"/>
                          <a:sym typeface="Monaco"/>
                        </a:rPr>
                        <a:t>?</a:t>
                      </a:r>
                    </a:p>
                  </a:txBody>
                  <a:tcPr marL="50800" marR="50800" marT="50800" marB="50800" anchor="ctr" horzOverflow="overflow"/>
                </a:tc>
                <a:tc>
                  <a:txBody>
                    <a:bodyPr/>
                    <a:lstStyle/>
                    <a:p>
                      <a:pPr lvl="1" algn="l">
                        <a:defRPr sz="5000"/>
                      </a:pPr>
                      <a:r>
                        <a:rPr dirty="0">
                          <a:latin typeface="Lato Light" panose="020F0302020204030203" pitchFamily="34" charset="0"/>
                        </a:rPr>
                        <a:t>write to UTF-8 encoded .csv</a:t>
                      </a:r>
                    </a:p>
                  </a:txBody>
                  <a:tcPr marL="50800" marR="50800" marT="50800" marB="50800" anchor="ctr" horzOverflow="overflow"/>
                </a:tc>
                <a:extLst>
                  <a:ext uri="{0D108BD9-81ED-4DB2-BD59-A6C34878D82A}">
                    <a16:rowId xmlns:a16="http://schemas.microsoft.com/office/drawing/2014/main" val="10003"/>
                  </a:ext>
                </a:extLst>
              </a:tr>
              <a:tr h="1770379">
                <a:tc gridSpan="2">
                  <a:txBody>
                    <a:bodyPr/>
                    <a:lstStyle/>
                    <a:p>
                      <a:pPr>
                        <a:defRPr sz="4500"/>
                      </a:pPr>
                      <a:endParaRPr dirty="0"/>
                    </a:p>
                  </a:txBody>
                  <a:tcPr marL="50800" marR="50800" marT="50800" marB="50800" anchor="ctr" horzOverflow="overflow"/>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p:cNvSpPr/>
          <p:nvPr/>
        </p:nvSpPr>
        <p:spPr>
          <a:xfrm>
            <a:off x="9345287" y="8640475"/>
            <a:ext cx="5887632" cy="2960979"/>
          </a:xfrm>
          <a:prstGeom prst="roundRect">
            <a:avLst>
              <a:gd name="adj" fmla="val 6434"/>
            </a:avLst>
          </a:prstGeom>
          <a:solidFill>
            <a:srgbClr val="B4B4B4">
              <a:alpha val="23647"/>
            </a:srgbClr>
          </a:solidFill>
          <a:ln w="12700">
            <a:miter lim="400000"/>
          </a:ln>
        </p:spPr>
        <p:txBody>
          <a:bodyPr lIns="50800" tIns="50800" rIns="50800" bIns="50800" anchor="ctr"/>
          <a:lstStyle/>
          <a:p>
            <a:pPr>
              <a:defRPr>
                <a:solidFill>
                  <a:srgbClr val="FFFFFF"/>
                </a:solidFill>
              </a:defRPr>
            </a:pPr>
            <a:endParaRPr>
              <a:latin typeface="Lato Light" panose="020F0302020204030203" pitchFamily="34" charset="0"/>
            </a:endParaRPr>
          </a:p>
        </p:txBody>
      </p:sp>
      <p:sp>
        <p:nvSpPr>
          <p:cNvPr id="120" name="Get"/>
          <p:cNvSpPr txBox="1"/>
          <p:nvPr/>
        </p:nvSpPr>
        <p:spPr>
          <a:xfrm>
            <a:off x="5434197" y="9721750"/>
            <a:ext cx="932949"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515151"/>
                </a:solidFill>
                <a:latin typeface="Gill Sans"/>
                <a:ea typeface="Gill Sans"/>
                <a:cs typeface="Gill Sans"/>
                <a:sym typeface="Gill Sans"/>
              </a:defRPr>
            </a:lvl1pPr>
          </a:lstStyle>
          <a:p>
            <a:r>
              <a:rPr>
                <a:latin typeface="Lato Light" panose="020F0302020204030203" pitchFamily="34" charset="0"/>
              </a:rPr>
              <a:t>Get</a:t>
            </a:r>
          </a:p>
        </p:txBody>
      </p:sp>
      <p:sp>
        <p:nvSpPr>
          <p:cNvPr id="121" name="Clean"/>
          <p:cNvSpPr txBox="1"/>
          <p:nvPr/>
        </p:nvSpPr>
        <p:spPr>
          <a:xfrm>
            <a:off x="7390836" y="9721750"/>
            <a:ext cx="1375378"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515151"/>
                </a:solidFill>
              </a:defRPr>
            </a:lvl1pPr>
          </a:lstStyle>
          <a:p>
            <a:r>
              <a:rPr>
                <a:latin typeface="Lato Light" panose="020F0302020204030203" pitchFamily="34" charset="0"/>
              </a:rPr>
              <a:t>Clean</a:t>
            </a:r>
          </a:p>
        </p:txBody>
      </p:sp>
      <p:sp>
        <p:nvSpPr>
          <p:cNvPr id="122" name="Transform"/>
          <p:cNvSpPr txBox="1"/>
          <p:nvPr/>
        </p:nvSpPr>
        <p:spPr>
          <a:xfrm>
            <a:off x="9846556" y="9721750"/>
            <a:ext cx="2409314"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B4B4B4"/>
                </a:solidFill>
              </a:defRPr>
            </a:lvl1pPr>
          </a:lstStyle>
          <a:p>
            <a:r>
              <a:rPr>
                <a:latin typeface="Lato Light" panose="020F0302020204030203" pitchFamily="34" charset="0"/>
              </a:rPr>
              <a:t>Transform</a:t>
            </a:r>
          </a:p>
        </p:txBody>
      </p:sp>
      <p:sp>
        <p:nvSpPr>
          <p:cNvPr id="123" name="Visualize"/>
          <p:cNvSpPr txBox="1"/>
          <p:nvPr/>
        </p:nvSpPr>
        <p:spPr>
          <a:xfrm>
            <a:off x="12743873" y="8624304"/>
            <a:ext cx="2042227"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B4B4B4"/>
                </a:solidFill>
              </a:defRPr>
            </a:lvl1pPr>
          </a:lstStyle>
          <a:p>
            <a:r>
              <a:rPr>
                <a:latin typeface="Lato Light" panose="020F0302020204030203" pitchFamily="34" charset="0"/>
              </a:rPr>
              <a:t>Visualize</a:t>
            </a:r>
          </a:p>
        </p:txBody>
      </p:sp>
      <p:sp>
        <p:nvSpPr>
          <p:cNvPr id="124" name="Model"/>
          <p:cNvSpPr txBox="1"/>
          <p:nvPr/>
        </p:nvSpPr>
        <p:spPr>
          <a:xfrm>
            <a:off x="12783219" y="10943157"/>
            <a:ext cx="151163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B4B4B4"/>
                </a:solidFill>
              </a:defRPr>
            </a:lvl1pPr>
          </a:lstStyle>
          <a:p>
            <a:r>
              <a:rPr>
                <a:latin typeface="Lato Light" panose="020F0302020204030203" pitchFamily="34" charset="0"/>
              </a:rPr>
              <a:t>Model</a:t>
            </a:r>
          </a:p>
        </p:txBody>
      </p:sp>
      <p:sp>
        <p:nvSpPr>
          <p:cNvPr id="125" name="Communicate"/>
          <p:cNvSpPr txBox="1"/>
          <p:nvPr/>
        </p:nvSpPr>
        <p:spPr>
          <a:xfrm>
            <a:off x="15967816" y="9721750"/>
            <a:ext cx="3164329"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000">
                <a:solidFill>
                  <a:srgbClr val="797979"/>
                </a:solidFill>
              </a:defRPr>
            </a:lvl1pPr>
          </a:lstStyle>
          <a:p>
            <a:r>
              <a:rPr>
                <a:latin typeface="Lato Light" panose="020F0302020204030203" pitchFamily="34" charset="0"/>
              </a:rPr>
              <a:t>Communicate</a:t>
            </a:r>
          </a:p>
        </p:txBody>
      </p:sp>
      <p:sp>
        <p:nvSpPr>
          <p:cNvPr id="126" name="Line"/>
          <p:cNvSpPr/>
          <p:nvPr/>
        </p:nvSpPr>
        <p:spPr>
          <a:xfrm>
            <a:off x="6475045" y="10120964"/>
            <a:ext cx="909779" cy="1"/>
          </a:xfrm>
          <a:prstGeom prst="line">
            <a:avLst/>
          </a:prstGeom>
          <a:ln w="38100">
            <a:solidFill>
              <a:srgbClr val="515151">
                <a:alpha val="50000"/>
              </a:srgbClr>
            </a:solidFill>
            <a:miter lim="400000"/>
            <a:tailEnd type="triangle"/>
          </a:ln>
        </p:spPr>
        <p:txBody>
          <a:bodyPr lIns="50800" tIns="50800" rIns="50800" bIns="50800" anchor="ctr"/>
          <a:lstStyle/>
          <a:p>
            <a:endParaRPr>
              <a:latin typeface="Lato Light" panose="020F0302020204030203" pitchFamily="34" charset="0"/>
            </a:endParaRPr>
          </a:p>
        </p:txBody>
      </p:sp>
      <p:sp>
        <p:nvSpPr>
          <p:cNvPr id="127" name="Line"/>
          <p:cNvSpPr/>
          <p:nvPr/>
        </p:nvSpPr>
        <p:spPr>
          <a:xfrm>
            <a:off x="8888659" y="10120964"/>
            <a:ext cx="909779" cy="1"/>
          </a:xfrm>
          <a:prstGeom prst="line">
            <a:avLst/>
          </a:prstGeom>
          <a:ln w="38100">
            <a:solidFill>
              <a:srgbClr val="B4B4B4">
                <a:alpha val="30000"/>
              </a:srgbClr>
            </a:solidFill>
            <a:miter lim="400000"/>
            <a:tailEnd type="triangle"/>
          </a:ln>
        </p:spPr>
        <p:txBody>
          <a:bodyPr lIns="50800" tIns="50800" rIns="50800" bIns="50800" anchor="ctr"/>
          <a:lstStyle/>
          <a:p>
            <a:endParaRPr>
              <a:latin typeface="Lato Light" panose="020F0302020204030203" pitchFamily="34" charset="0"/>
            </a:endParaRPr>
          </a:p>
        </p:txBody>
      </p:sp>
      <p:cxnSp>
        <p:nvCxnSpPr>
          <p:cNvPr id="128" name="Connection Line"/>
          <p:cNvCxnSpPr>
            <a:stCxn id="122" idx="0"/>
            <a:endCxn id="123" idx="0"/>
          </p:cNvCxnSpPr>
          <p:nvPr/>
        </p:nvCxnSpPr>
        <p:spPr>
          <a:xfrm flipV="1">
            <a:off x="11051213" y="8624304"/>
            <a:ext cx="2713774" cy="1097446"/>
          </a:xfrm>
          <a:prstGeom prst="straightConnector1">
            <a:avLst/>
          </a:prstGeom>
          <a:ln w="38100">
            <a:solidFill>
              <a:srgbClr val="B4B4B4"/>
            </a:solidFill>
            <a:miter lim="400000"/>
            <a:tailEnd type="triangle"/>
          </a:ln>
        </p:spPr>
      </p:cxnSp>
      <p:cxnSp>
        <p:nvCxnSpPr>
          <p:cNvPr id="129" name="Connection Line"/>
          <p:cNvCxnSpPr>
            <a:stCxn id="124" idx="0"/>
            <a:endCxn id="122" idx="0"/>
          </p:cNvCxnSpPr>
          <p:nvPr/>
        </p:nvCxnSpPr>
        <p:spPr>
          <a:xfrm flipH="1" flipV="1">
            <a:off x="11051213" y="9721750"/>
            <a:ext cx="2487822" cy="1221407"/>
          </a:xfrm>
          <a:prstGeom prst="straightConnector1">
            <a:avLst/>
          </a:prstGeom>
          <a:ln w="38100">
            <a:solidFill>
              <a:srgbClr val="B4B4B4"/>
            </a:solidFill>
            <a:miter lim="400000"/>
            <a:tailEnd type="triangle"/>
          </a:ln>
        </p:spPr>
      </p:cxnSp>
      <p:cxnSp>
        <p:nvCxnSpPr>
          <p:cNvPr id="130" name="Connection Line"/>
          <p:cNvCxnSpPr>
            <a:stCxn id="123" idx="0"/>
            <a:endCxn id="124" idx="0"/>
          </p:cNvCxnSpPr>
          <p:nvPr/>
        </p:nvCxnSpPr>
        <p:spPr>
          <a:xfrm flipH="1">
            <a:off x="13539035" y="8624304"/>
            <a:ext cx="225952" cy="2318853"/>
          </a:xfrm>
          <a:prstGeom prst="straightConnector1">
            <a:avLst/>
          </a:prstGeom>
          <a:ln w="38100">
            <a:solidFill>
              <a:srgbClr val="B4B4B4"/>
            </a:solidFill>
            <a:miter lim="400000"/>
            <a:tailEnd type="triangle"/>
          </a:ln>
        </p:spPr>
      </p:cxnSp>
      <p:sp>
        <p:nvSpPr>
          <p:cNvPr id="131" name="Line"/>
          <p:cNvSpPr/>
          <p:nvPr/>
        </p:nvSpPr>
        <p:spPr>
          <a:xfrm>
            <a:off x="15333020" y="10120964"/>
            <a:ext cx="614959" cy="1"/>
          </a:xfrm>
          <a:prstGeom prst="line">
            <a:avLst/>
          </a:prstGeom>
          <a:ln w="38100">
            <a:solidFill>
              <a:srgbClr val="B4B4B4">
                <a:alpha val="30000"/>
              </a:srgbClr>
            </a:solidFill>
            <a:miter lim="400000"/>
            <a:tailEnd type="triangle"/>
          </a:ln>
        </p:spPr>
        <p:txBody>
          <a:bodyPr lIns="50800" tIns="50800" rIns="50800" bIns="50800" anchor="ctr"/>
          <a:lstStyle/>
          <a:p>
            <a:endParaRPr>
              <a:latin typeface="Lato Light" panose="020F0302020204030203" pitchFamily="34" charset="0"/>
            </a:endParaRPr>
          </a:p>
        </p:txBody>
      </p:sp>
      <p:sp>
        <p:nvSpPr>
          <p:cNvPr id="132" name="Rounded Rectangle"/>
          <p:cNvSpPr/>
          <p:nvPr/>
        </p:nvSpPr>
        <p:spPr>
          <a:xfrm>
            <a:off x="5331107" y="8196834"/>
            <a:ext cx="13721786" cy="4142432"/>
          </a:xfrm>
          <a:prstGeom prst="roundRect">
            <a:avLst>
              <a:gd name="adj" fmla="val 4599"/>
            </a:avLst>
          </a:prstGeom>
          <a:ln w="50800">
            <a:solidFill>
              <a:srgbClr val="535353"/>
            </a:solidFill>
            <a:miter lim="400000"/>
          </a:ln>
        </p:spPr>
        <p:txBody>
          <a:bodyPr lIns="50800" tIns="50800" rIns="50800" bIns="50800" anchor="ctr"/>
          <a:lstStyle/>
          <a:p>
            <a:pPr>
              <a:defRPr>
                <a:solidFill>
                  <a:srgbClr val="FFFFFF"/>
                </a:solidFill>
              </a:defRPr>
            </a:pPr>
            <a:endParaRPr>
              <a:latin typeface="Lato Light" panose="020F0302020204030203" pitchFamily="34" charset="0"/>
            </a:endParaRPr>
          </a:p>
        </p:txBody>
      </p:sp>
      <p:sp>
        <p:nvSpPr>
          <p:cNvPr id="133" name="Understand"/>
          <p:cNvSpPr txBox="1"/>
          <p:nvPr/>
        </p:nvSpPr>
        <p:spPr>
          <a:xfrm>
            <a:off x="9480543" y="11570279"/>
            <a:ext cx="1409039"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b="1">
                <a:latin typeface="Gill Sans"/>
                <a:ea typeface="Gill Sans"/>
                <a:cs typeface="Gill Sans"/>
                <a:sym typeface="Gill Sans"/>
              </a:defRPr>
            </a:lvl1pPr>
          </a:lstStyle>
          <a:p>
            <a:r>
              <a:rPr>
                <a:latin typeface="Lato Light" panose="020F0302020204030203" pitchFamily="34" charset="0"/>
              </a:rPr>
              <a:t>Understand</a:t>
            </a:r>
          </a:p>
        </p:txBody>
      </p:sp>
      <p:sp>
        <p:nvSpPr>
          <p:cNvPr id="134" name="Program"/>
          <p:cNvSpPr txBox="1"/>
          <p:nvPr/>
        </p:nvSpPr>
        <p:spPr>
          <a:xfrm>
            <a:off x="5546469" y="12356306"/>
            <a:ext cx="1057982"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000" b="1">
                <a:latin typeface="Gill Sans"/>
                <a:ea typeface="Gill Sans"/>
                <a:cs typeface="Gill Sans"/>
                <a:sym typeface="Gill Sans"/>
              </a:defRPr>
            </a:lvl1pPr>
          </a:lstStyle>
          <a:p>
            <a:r>
              <a:rPr>
                <a:latin typeface="Lato Light" panose="020F0302020204030203" pitchFamily="34" charset="0"/>
              </a:rPr>
              <a:t>Program</a:t>
            </a:r>
          </a:p>
        </p:txBody>
      </p:sp>
      <p:sp>
        <p:nvSpPr>
          <p:cNvPr id="135" name="☨A modified version of Hadley Wickham’s analytic process"/>
          <p:cNvSpPr txBox="1"/>
          <p:nvPr/>
        </p:nvSpPr>
        <p:spPr>
          <a:xfrm>
            <a:off x="13527257" y="12371695"/>
            <a:ext cx="5737148"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800"/>
            </a:pPr>
            <a:r>
              <a:rPr baseline="31999">
                <a:latin typeface="Lato Light" panose="020F0302020204030203" pitchFamily="34" charset="0"/>
              </a:rPr>
              <a:t>☨</a:t>
            </a:r>
            <a:r>
              <a:rPr>
                <a:latin typeface="Lato Light" panose="020F0302020204030203" pitchFamily="34" charset="0"/>
              </a:rPr>
              <a:t>A modified version of Hadley Wickham’s analytic process</a:t>
            </a:r>
          </a:p>
        </p:txBody>
      </p:sp>
      <p:sp>
        <p:nvSpPr>
          <p:cNvPr id="136" name="first date guidelines…"/>
          <p:cNvSpPr txBox="1">
            <a:spLocks noGrp="1"/>
          </p:cNvSpPr>
          <p:nvPr>
            <p:ph type="ctrTitle"/>
          </p:nvPr>
        </p:nvSpPr>
        <p:spPr>
          <a:xfrm>
            <a:off x="666750" y="1656571"/>
            <a:ext cx="23050500" cy="4559301"/>
          </a:xfrm>
          <a:prstGeom prst="rect">
            <a:avLst/>
          </a:prstGeom>
        </p:spPr>
        <p:txBody>
          <a:bodyPr>
            <a:normAutofit fontScale="90000"/>
          </a:bodyPr>
          <a:lstStyle>
            <a:lvl1pPr defTabSz="808990">
              <a:defRPr sz="15680"/>
            </a:lvl1pPr>
          </a:lstStyle>
          <a:p>
            <a:r>
              <a:rPr dirty="0">
                <a:latin typeface="Lato Light" panose="020F0302020204030203" pitchFamily="34" charset="0"/>
              </a:rPr>
              <a:t>first date guidelines…</a:t>
            </a:r>
          </a:p>
        </p:txBody>
      </p:sp>
      <p:sp>
        <p:nvSpPr>
          <p:cNvPr id="137" name="for data"/>
          <p:cNvSpPr txBox="1"/>
          <p:nvPr/>
        </p:nvSpPr>
        <p:spPr>
          <a:xfrm>
            <a:off x="10754908" y="6233593"/>
            <a:ext cx="2874185" cy="11028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500"/>
            </a:lvl1pPr>
          </a:lstStyle>
          <a:p>
            <a:r>
              <a:rPr dirty="0">
                <a:latin typeface="Lato Light" panose="020F0302020204030203" pitchFamily="34" charset="0"/>
              </a:rPr>
              <a:t>for 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o read in excel files"/>
          <p:cNvSpPr txBox="1">
            <a:spLocks noGrp="1"/>
          </p:cNvSpPr>
          <p:nvPr>
            <p:ph type="title"/>
          </p:nvPr>
        </p:nvSpPr>
        <p:spPr>
          <a:xfrm>
            <a:off x="9276838" y="412750"/>
            <a:ext cx="19184711" cy="3429000"/>
          </a:xfrm>
          <a:prstGeom prst="rect">
            <a:avLst/>
          </a:prstGeom>
        </p:spPr>
        <p:txBody>
          <a:bodyPr/>
          <a:lstStyle>
            <a:lvl1pPr algn="l">
              <a:defRPr sz="8000"/>
            </a:lvl1pPr>
          </a:lstStyle>
          <a:p>
            <a:r>
              <a:t>to read in excel files</a:t>
            </a:r>
          </a:p>
        </p:txBody>
      </p:sp>
      <p:sp>
        <p:nvSpPr>
          <p:cNvPr id="210" name="readxl"/>
          <p:cNvSpPr txBox="1"/>
          <p:nvPr/>
        </p:nvSpPr>
        <p:spPr>
          <a:xfrm>
            <a:off x="4779965" y="298450"/>
            <a:ext cx="5353073"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lnSpc>
                <a:spcPct val="120000"/>
              </a:lnSpc>
              <a:spcBef>
                <a:spcPts val="6500"/>
              </a:spcBef>
              <a:defRPr sz="9000">
                <a:latin typeface="Monaco"/>
                <a:ea typeface="Monaco"/>
                <a:cs typeface="Monaco"/>
                <a:sym typeface="Monaco"/>
              </a:defRPr>
            </a:lvl1pPr>
          </a:lstStyle>
          <a:p>
            <a:r>
              <a:t>readxl</a:t>
            </a:r>
          </a:p>
        </p:txBody>
      </p:sp>
      <p:graphicFrame>
        <p:nvGraphicFramePr>
          <p:cNvPr id="211" name="Table"/>
          <p:cNvGraphicFramePr/>
          <p:nvPr>
            <p:extLst>
              <p:ext uri="{D42A27DB-BD31-4B8C-83A1-F6EECF244321}">
                <p14:modId xmlns:p14="http://schemas.microsoft.com/office/powerpoint/2010/main" val="4098864539"/>
              </p:ext>
            </p:extLst>
          </p:nvPr>
        </p:nvGraphicFramePr>
        <p:xfrm>
          <a:off x="2306594" y="3841750"/>
          <a:ext cx="20455151" cy="8851895"/>
        </p:xfrm>
        <a:graphic>
          <a:graphicData uri="http://schemas.openxmlformats.org/drawingml/2006/table">
            <a:tbl>
              <a:tblPr firstRow="1">
                <a:tableStyleId>{4C3C2611-4C71-4FC5-86AE-919BDF0F9419}</a:tableStyleId>
              </a:tblPr>
              <a:tblGrid>
                <a:gridCol w="8377109">
                  <a:extLst>
                    <a:ext uri="{9D8B030D-6E8A-4147-A177-3AD203B41FA5}">
                      <a16:colId xmlns:a16="http://schemas.microsoft.com/office/drawing/2014/main" val="20000"/>
                    </a:ext>
                  </a:extLst>
                </a:gridCol>
                <a:gridCol w="12078042">
                  <a:extLst>
                    <a:ext uri="{9D8B030D-6E8A-4147-A177-3AD203B41FA5}">
                      <a16:colId xmlns:a16="http://schemas.microsoft.com/office/drawing/2014/main" val="20001"/>
                    </a:ext>
                  </a:extLst>
                </a:gridCol>
              </a:tblGrid>
              <a:tr h="1770379">
                <a:tc>
                  <a:txBody>
                    <a:bodyPr/>
                    <a:lstStyle/>
                    <a:p>
                      <a:pPr>
                        <a:defRPr sz="1800">
                          <a:solidFill>
                            <a:srgbClr val="000000"/>
                          </a:solidFill>
                        </a:defRPr>
                      </a:pPr>
                      <a:r>
                        <a:rPr sz="50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Light" panose="020F0302020204030203" pitchFamily="34" charset="0"/>
                        </a:rPr>
                        <a:t>Description</a:t>
                      </a:r>
                    </a:p>
                  </a:txBody>
                  <a:tcPr marL="50800" marR="50800" marT="50800" marB="50800" anchor="ctr" horzOverflow="overflow"/>
                </a:tc>
                <a:extLst>
                  <a:ext uri="{0D108BD9-81ED-4DB2-BD59-A6C34878D82A}">
                    <a16:rowId xmlns:a16="http://schemas.microsoft.com/office/drawing/2014/main" val="10000"/>
                  </a:ext>
                </a:extLst>
              </a:tr>
              <a:tr h="1770379">
                <a:tc>
                  <a:txBody>
                    <a:bodyPr/>
                    <a:lstStyle/>
                    <a:p>
                      <a:pPr algn="l">
                        <a:defRPr sz="1800">
                          <a:solidFill>
                            <a:srgbClr val="000000"/>
                          </a:solidFill>
                        </a:defRPr>
                      </a:pPr>
                      <a:r>
                        <a:rPr sz="4500">
                          <a:solidFill>
                            <a:srgbClr val="5A5F5E"/>
                          </a:solidFill>
                          <a:latin typeface="Monaco"/>
                          <a:ea typeface="Monaco"/>
                          <a:cs typeface="Monaco"/>
                          <a:sym typeface="Monaco"/>
                        </a:rPr>
                        <a:t> excel_sheets</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preview sheet names in specified Excel file</a:t>
                      </a:r>
                    </a:p>
                  </a:txBody>
                  <a:tcPr marL="50800" marR="50800" marT="50800" marB="50800" anchor="ctr" horzOverflow="overflow"/>
                </a:tc>
                <a:extLst>
                  <a:ext uri="{0D108BD9-81ED-4DB2-BD59-A6C34878D82A}">
                    <a16:rowId xmlns:a16="http://schemas.microsoft.com/office/drawing/2014/main" val="10001"/>
                  </a:ext>
                </a:extLst>
              </a:tr>
              <a:tr h="1770379">
                <a:tc>
                  <a:txBody>
                    <a:bodyPr/>
                    <a:lstStyle/>
                    <a:p>
                      <a:pPr lvl="1" algn="l">
                        <a:defRPr sz="4500">
                          <a:latin typeface="Monaco"/>
                          <a:ea typeface="Monaco"/>
                          <a:cs typeface="Monaco"/>
                          <a:sym typeface="Monaco"/>
                        </a:defRPr>
                      </a:pPr>
                      <a:r>
                        <a:t>read_excel</a:t>
                      </a:r>
                    </a:p>
                  </a:txBody>
                  <a:tcPr marL="50800" marR="50800" marT="50800" marB="50800" anchor="ctr" horzOverflow="overflow"/>
                </a:tc>
                <a:tc>
                  <a:txBody>
                    <a:bodyPr/>
                    <a:lstStyle/>
                    <a:p>
                      <a:pPr lvl="1" algn="l">
                        <a:defRPr sz="5000"/>
                      </a:pPr>
                      <a:r>
                        <a:rPr dirty="0">
                          <a:latin typeface="Lato Light" panose="020F0302020204030203" pitchFamily="34" charset="0"/>
                        </a:rPr>
                        <a:t> reads in excel file</a:t>
                      </a:r>
                    </a:p>
                  </a:txBody>
                  <a:tcPr marL="50800" marR="50800" marT="50800" marB="50800" anchor="ctr" horzOverflow="overflow"/>
                </a:tc>
                <a:extLst>
                  <a:ext uri="{0D108BD9-81ED-4DB2-BD59-A6C34878D82A}">
                    <a16:rowId xmlns:a16="http://schemas.microsoft.com/office/drawing/2014/main" val="10002"/>
                  </a:ext>
                </a:extLst>
              </a:tr>
              <a:tr h="1770379">
                <a:tc>
                  <a:txBody>
                    <a:bodyPr/>
                    <a:lstStyle/>
                    <a:p>
                      <a:pPr lvl="1" algn="l">
                        <a:defRPr sz="4500">
                          <a:latin typeface="Monaco"/>
                          <a:ea typeface="Monaco"/>
                          <a:cs typeface="Monaco"/>
                          <a:sym typeface="Monaco"/>
                        </a:defRPr>
                      </a:pPr>
                      <a:r>
                        <a:t>readr::write_excel_csv</a:t>
                      </a:r>
                    </a:p>
                  </a:txBody>
                  <a:tcPr marL="50800" marR="50800" marT="50800" marB="50800" anchor="ctr" horzOverflow="overflow"/>
                </a:tc>
                <a:tc>
                  <a:txBody>
                    <a:bodyPr/>
                    <a:lstStyle/>
                    <a:p>
                      <a:pPr lvl="1" algn="l">
                        <a:defRPr sz="5000"/>
                      </a:pPr>
                      <a:r>
                        <a:rPr dirty="0">
                          <a:latin typeface="Lato Light" panose="020F0302020204030203" pitchFamily="34" charset="0"/>
                        </a:rPr>
                        <a:t>write to UTF-8 encoded .csv</a:t>
                      </a:r>
                    </a:p>
                  </a:txBody>
                  <a:tcPr marL="50800" marR="50800" marT="50800" marB="50800" anchor="ctr" horzOverflow="overflow"/>
                </a:tc>
                <a:extLst>
                  <a:ext uri="{0D108BD9-81ED-4DB2-BD59-A6C34878D82A}">
                    <a16:rowId xmlns:a16="http://schemas.microsoft.com/office/drawing/2014/main" val="10003"/>
                  </a:ext>
                </a:extLst>
              </a:tr>
              <a:tr h="1770379">
                <a:tc gridSpan="2">
                  <a:txBody>
                    <a:bodyPr/>
                    <a:lstStyle/>
                    <a:p>
                      <a:pPr>
                        <a:defRPr sz="1800">
                          <a:solidFill>
                            <a:srgbClr val="000000"/>
                          </a:solidFill>
                        </a:defRPr>
                      </a:pPr>
                      <a:r>
                        <a:rPr sz="4500" dirty="0">
                          <a:solidFill>
                            <a:srgbClr val="5A5F5E"/>
                          </a:solidFill>
                          <a:latin typeface="Lato Light" panose="020F0302020204030203" pitchFamily="34" charset="0"/>
                        </a:rPr>
                        <a:t>Other packages allow you to write directly to, and format, Excel files. You can learn these on your own time.</a:t>
                      </a:r>
                    </a:p>
                  </a:txBody>
                  <a:tcPr marL="50800" marR="50800" marT="50800" marB="50800" anchor="ctr" horzOverflow="overflow"/>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ading in a file"/>
          <p:cNvSpPr txBox="1">
            <a:spLocks noGrp="1"/>
          </p:cNvSpPr>
          <p:nvPr>
            <p:ph type="title"/>
          </p:nvPr>
        </p:nvSpPr>
        <p:spPr>
          <a:prstGeom prst="rect">
            <a:avLst/>
          </a:prstGeom>
        </p:spPr>
        <p:txBody>
          <a:bodyPr/>
          <a:lstStyle/>
          <a:p>
            <a:r>
              <a:rPr dirty="0"/>
              <a:t>reading in a file</a:t>
            </a:r>
          </a:p>
        </p:txBody>
      </p:sp>
      <p:sp>
        <p:nvSpPr>
          <p:cNvPr id="214" name="Excel is still the spreadsheet software of choice…"/>
          <p:cNvSpPr txBox="1"/>
          <p:nvPr/>
        </p:nvSpPr>
        <p:spPr>
          <a:xfrm>
            <a:off x="1264808" y="3428050"/>
            <a:ext cx="22221795" cy="228455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57200" indent="-457200" algn="l" defTabSz="457200">
              <a:lnSpc>
                <a:spcPct val="150000"/>
              </a:lnSpc>
              <a:tabLst>
                <a:tab pos="139700" algn="l"/>
                <a:tab pos="457200" algn="l"/>
              </a:tabLst>
              <a:defRPr sz="4100">
                <a:solidFill>
                  <a:srgbClr val="5A5F5E"/>
                </a:solidFill>
              </a:defRPr>
            </a:pPr>
            <a:r>
              <a:rPr dirty="0">
                <a:latin typeface="Lato Light" panose="020F0302020204030203" pitchFamily="34" charset="0"/>
              </a:rPr>
              <a:t>Excel is still the spreadsheet software of choice</a:t>
            </a:r>
          </a:p>
          <a:p>
            <a:pPr marL="457200" indent="-457200" algn="l" defTabSz="457200">
              <a:lnSpc>
                <a:spcPct val="150000"/>
              </a:lnSpc>
              <a:tabLst>
                <a:tab pos="139700" algn="l"/>
                <a:tab pos="457200" algn="l"/>
              </a:tabLst>
              <a:defRPr sz="4100">
                <a:solidFill>
                  <a:srgbClr val="5A5F5E"/>
                </a:solidFill>
              </a:defRPr>
            </a:pPr>
            <a:r>
              <a:rPr dirty="0">
                <a:latin typeface="Lato Light" panose="020F0302020204030203" pitchFamily="34" charset="0"/>
              </a:rPr>
              <a:t>You need to understand both the workbook </a:t>
            </a:r>
            <a:r>
              <a:rPr i="1" u="sng" dirty="0">
                <a:latin typeface="Lato Light" panose="020F0302020204030203" pitchFamily="34" charset="0"/>
                <a:ea typeface="Gill Sans"/>
                <a:cs typeface="Gill Sans"/>
                <a:sym typeface="Gill Sans"/>
              </a:rPr>
              <a:t>and</a:t>
            </a:r>
            <a:r>
              <a:rPr dirty="0">
                <a:latin typeface="Lato Light" panose="020F0302020204030203" pitchFamily="34" charset="0"/>
              </a:rPr>
              <a:t> the sheet that you want to read in</a:t>
            </a:r>
          </a:p>
        </p:txBody>
      </p:sp>
      <p:sp>
        <p:nvSpPr>
          <p:cNvPr id="215" name="# identify the sheet you want…"/>
          <p:cNvSpPr txBox="1">
            <a:spLocks noGrp="1"/>
          </p:cNvSpPr>
          <p:nvPr>
            <p:ph type="body" sz="half" idx="1"/>
          </p:nvPr>
        </p:nvSpPr>
        <p:spPr>
          <a:xfrm>
            <a:off x="474" y="5698229"/>
            <a:ext cx="23753530" cy="3189760"/>
          </a:xfrm>
          <a:prstGeom prst="rect">
            <a:avLst/>
          </a:prstGeom>
          <a:solidFill>
            <a:srgbClr val="E5E5E5"/>
          </a:solidFill>
        </p:spPr>
        <p:txBody>
          <a:bodyPr/>
          <a:lstStyle/>
          <a:p>
            <a:pPr marL="0" lvl="5" indent="1028700" defTabSz="411479">
              <a:spcBef>
                <a:spcPts val="1300"/>
              </a:spcBef>
              <a:buSzTx/>
              <a:buNone/>
              <a:defRPr sz="2970">
                <a:solidFill>
                  <a:srgbClr val="797979"/>
                </a:solidFill>
                <a:latin typeface="Monaco"/>
                <a:ea typeface="Monaco"/>
                <a:cs typeface="Monaco"/>
                <a:sym typeface="Monaco"/>
              </a:defRPr>
            </a:pPr>
            <a:r>
              <a:t># identify the sheet you want</a:t>
            </a:r>
          </a:p>
          <a:p>
            <a:pPr marL="0" lvl="5" indent="1028700" defTabSz="411479">
              <a:spcBef>
                <a:spcPts val="1300"/>
              </a:spcBef>
              <a:buSzTx/>
              <a:buNone/>
              <a:defRPr sz="2970">
                <a:solidFill>
                  <a:srgbClr val="515151"/>
                </a:solidFill>
                <a:latin typeface="Monaco"/>
                <a:ea typeface="Monaco"/>
                <a:cs typeface="Monaco"/>
                <a:sym typeface="Monaco"/>
              </a:defRPr>
            </a:pPr>
            <a:r>
              <a:t>excel_sheets(“data/mydata.xlsx")</a:t>
            </a:r>
          </a:p>
          <a:p>
            <a:pPr marL="0" lvl="5" indent="1028700" defTabSz="411479">
              <a:spcBef>
                <a:spcPts val="900"/>
              </a:spcBef>
              <a:buSzTx/>
              <a:buNone/>
              <a:defRPr sz="2970">
                <a:solidFill>
                  <a:srgbClr val="797979"/>
                </a:solidFill>
                <a:latin typeface="Monaco"/>
                <a:ea typeface="Monaco"/>
                <a:cs typeface="Monaco"/>
                <a:sym typeface="Monaco"/>
              </a:defRPr>
            </a:pPr>
            <a:r>
              <a:t>[1] "PICK_ME_FIRST!" "Sheet2"         "extra_header"   "functions"     </a:t>
            </a:r>
          </a:p>
          <a:p>
            <a:pPr marL="0" lvl="5" indent="1028700" defTabSz="411479">
              <a:spcBef>
                <a:spcPts val="900"/>
              </a:spcBef>
              <a:buSzTx/>
              <a:buNone/>
              <a:defRPr sz="2970">
                <a:solidFill>
                  <a:srgbClr val="797979"/>
                </a:solidFill>
                <a:latin typeface="Monaco"/>
                <a:ea typeface="Monaco"/>
                <a:cs typeface="Monaco"/>
                <a:sym typeface="Monaco"/>
              </a:defRPr>
            </a:pPr>
            <a:r>
              <a:t>[5] "date_time"      “unique_NA”</a:t>
            </a:r>
          </a:p>
        </p:txBody>
      </p:sp>
      <p:pic>
        <p:nvPicPr>
          <p:cNvPr id="216" name="Screen Shot 2017-01-04 at 2.53.08 PM.png" descr="Screen Shot 2017-01-04 at 2.53.08 PM.png"/>
          <p:cNvPicPr>
            <a:picLocks noChangeAspect="1"/>
          </p:cNvPicPr>
          <p:nvPr/>
        </p:nvPicPr>
        <p:blipFill>
          <a:blip r:embed="rId2"/>
          <a:srcRect t="86649"/>
          <a:stretch>
            <a:fillRect/>
          </a:stretch>
        </p:blipFill>
        <p:spPr>
          <a:xfrm>
            <a:off x="6846569" y="10364554"/>
            <a:ext cx="16107317" cy="1720354"/>
          </a:xfrm>
          <a:prstGeom prst="rect">
            <a:avLst/>
          </a:prstGeom>
          <a:ln w="12700">
            <a:miter lim="400000"/>
          </a:ln>
        </p:spPr>
      </p:pic>
      <p:sp>
        <p:nvSpPr>
          <p:cNvPr id="218" name="Connection Line"/>
          <p:cNvSpPr/>
          <p:nvPr/>
        </p:nvSpPr>
        <p:spPr>
          <a:xfrm>
            <a:off x="2225029" y="9501459"/>
            <a:ext cx="3732101" cy="2035985"/>
          </a:xfrm>
          <a:custGeom>
            <a:avLst/>
            <a:gdLst/>
            <a:ahLst/>
            <a:cxnLst>
              <a:cxn ang="0">
                <a:pos x="wd2" y="hd2"/>
              </a:cxn>
              <a:cxn ang="5400000">
                <a:pos x="wd2" y="hd2"/>
              </a:cxn>
              <a:cxn ang="10800000">
                <a:pos x="wd2" y="hd2"/>
              </a:cxn>
              <a:cxn ang="16200000">
                <a:pos x="wd2" y="hd2"/>
              </a:cxn>
            </a:cxnLst>
            <a:rect l="0" t="0" r="r" b="b"/>
            <a:pathLst>
              <a:path w="21364" h="20282" extrusionOk="0">
                <a:moveTo>
                  <a:pt x="6" y="0"/>
                </a:moveTo>
                <a:cubicBezTo>
                  <a:pt x="-236" y="14911"/>
                  <a:pt x="6883" y="21600"/>
                  <a:pt x="21364" y="20068"/>
                </a:cubicBezTo>
              </a:path>
            </a:pathLst>
          </a:custGeom>
          <a:ln w="63500">
            <a:solidFill>
              <a:srgbClr val="5A5F5E"/>
            </a:solidFill>
            <a:miter lim="400000"/>
            <a:tailEnd type="triangle"/>
          </a:ln>
        </p:spPr>
        <p:txBody>
          <a:bodyPr/>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ading in a file"/>
          <p:cNvSpPr txBox="1">
            <a:spLocks noGrp="1"/>
          </p:cNvSpPr>
          <p:nvPr>
            <p:ph type="title"/>
          </p:nvPr>
        </p:nvSpPr>
        <p:spPr>
          <a:prstGeom prst="rect">
            <a:avLst/>
          </a:prstGeom>
        </p:spPr>
        <p:txBody>
          <a:bodyPr/>
          <a:lstStyle/>
          <a:p>
            <a:r>
              <a:t>reading in a file</a:t>
            </a:r>
          </a:p>
        </p:txBody>
      </p:sp>
      <p:sp>
        <p:nvSpPr>
          <p:cNvPr id="221" name="Excel is still the spreadsheet software of choice…"/>
          <p:cNvSpPr txBox="1"/>
          <p:nvPr/>
        </p:nvSpPr>
        <p:spPr>
          <a:xfrm>
            <a:off x="1264808" y="3428050"/>
            <a:ext cx="22221795" cy="228455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57200" indent="-457200" algn="l" defTabSz="457200">
              <a:lnSpc>
                <a:spcPct val="150000"/>
              </a:lnSpc>
              <a:tabLst>
                <a:tab pos="139700" algn="l"/>
                <a:tab pos="457200" algn="l"/>
              </a:tabLst>
              <a:defRPr sz="4100">
                <a:solidFill>
                  <a:srgbClr val="5A5F5E"/>
                </a:solidFill>
              </a:defRPr>
            </a:pPr>
            <a:r>
              <a:rPr dirty="0">
                <a:latin typeface="Lato Light" panose="020F0302020204030203" pitchFamily="34" charset="0"/>
              </a:rPr>
              <a:t>Excel is still the spreadsheet software of choice</a:t>
            </a:r>
          </a:p>
          <a:p>
            <a:pPr marL="457200" indent="-457200" algn="l" defTabSz="457200">
              <a:lnSpc>
                <a:spcPct val="150000"/>
              </a:lnSpc>
              <a:tabLst>
                <a:tab pos="139700" algn="l"/>
                <a:tab pos="457200" algn="l"/>
              </a:tabLst>
              <a:defRPr sz="4100">
                <a:solidFill>
                  <a:srgbClr val="5A5F5E"/>
                </a:solidFill>
              </a:defRPr>
            </a:pPr>
            <a:r>
              <a:rPr dirty="0">
                <a:latin typeface="Lato Light" panose="020F0302020204030203" pitchFamily="34" charset="0"/>
              </a:rPr>
              <a:t>You need to understand both the workbook </a:t>
            </a:r>
            <a:r>
              <a:rPr i="1" u="sng" dirty="0">
                <a:latin typeface="Lato Light" panose="020F0302020204030203" pitchFamily="34" charset="0"/>
                <a:ea typeface="Gill Sans"/>
                <a:cs typeface="Gill Sans"/>
                <a:sym typeface="Gill Sans"/>
              </a:rPr>
              <a:t>and</a:t>
            </a:r>
            <a:r>
              <a:rPr dirty="0">
                <a:latin typeface="Lato Light" panose="020F0302020204030203" pitchFamily="34" charset="0"/>
              </a:rPr>
              <a:t> the sheet that you want to read in</a:t>
            </a:r>
          </a:p>
        </p:txBody>
      </p:sp>
      <p:sp>
        <p:nvSpPr>
          <p:cNvPr id="222" name="# identify the sheet you want…"/>
          <p:cNvSpPr txBox="1">
            <a:spLocks noGrp="1"/>
          </p:cNvSpPr>
          <p:nvPr>
            <p:ph type="body" idx="1"/>
          </p:nvPr>
        </p:nvSpPr>
        <p:spPr>
          <a:xfrm>
            <a:off x="474" y="5698229"/>
            <a:ext cx="23753530" cy="8139071"/>
          </a:xfrm>
          <a:prstGeom prst="rect">
            <a:avLst/>
          </a:prstGeom>
          <a:solidFill>
            <a:srgbClr val="E5E5E5"/>
          </a:solidFill>
        </p:spPr>
        <p:txBody>
          <a:bodyPr/>
          <a:lstStyle/>
          <a:p>
            <a:pPr marL="0" lvl="5" indent="1028700" defTabSz="411479">
              <a:spcBef>
                <a:spcPts val="1300"/>
              </a:spcBef>
              <a:buSzTx/>
              <a:buNone/>
              <a:defRPr sz="2970">
                <a:solidFill>
                  <a:srgbClr val="797979">
                    <a:alpha val="50000"/>
                  </a:srgbClr>
                </a:solidFill>
                <a:latin typeface="Monaco"/>
                <a:ea typeface="Monaco"/>
                <a:cs typeface="Monaco"/>
                <a:sym typeface="Monaco"/>
              </a:defRPr>
            </a:pPr>
            <a:r>
              <a:t># identify the sheet you want</a:t>
            </a:r>
          </a:p>
          <a:p>
            <a:pPr marL="0" lvl="5" indent="1028700" defTabSz="411479">
              <a:spcBef>
                <a:spcPts val="1300"/>
              </a:spcBef>
              <a:buSzTx/>
              <a:buNone/>
              <a:defRPr sz="2970">
                <a:solidFill>
                  <a:srgbClr val="515151">
                    <a:alpha val="50000"/>
                  </a:srgbClr>
                </a:solidFill>
                <a:latin typeface="Monaco"/>
                <a:ea typeface="Monaco"/>
                <a:cs typeface="Monaco"/>
                <a:sym typeface="Monaco"/>
              </a:defRPr>
            </a:pPr>
            <a:r>
              <a:t>excel_sheets(“data/mydata.xlsx")</a:t>
            </a:r>
          </a:p>
          <a:p>
            <a:pPr marL="0" lvl="5" indent="1028700" defTabSz="411479">
              <a:spcBef>
                <a:spcPts val="900"/>
              </a:spcBef>
              <a:buSzTx/>
              <a:buNone/>
              <a:defRPr sz="2970">
                <a:solidFill>
                  <a:srgbClr val="797979"/>
                </a:solidFill>
                <a:latin typeface="Monaco"/>
                <a:ea typeface="Monaco"/>
                <a:cs typeface="Monaco"/>
                <a:sym typeface="Monaco"/>
              </a:defRPr>
            </a:pPr>
            <a:r>
              <a:t>[1] </a:t>
            </a:r>
            <a:r>
              <a:rPr>
                <a:solidFill>
                  <a:srgbClr val="0433FF"/>
                </a:solidFill>
              </a:rPr>
              <a:t>"PICK_ME_FIRST!"</a:t>
            </a:r>
            <a:r>
              <a:rPr>
                <a:solidFill>
                  <a:srgbClr val="797979">
                    <a:alpha val="50000"/>
                  </a:srgbClr>
                </a:solidFill>
              </a:rPr>
              <a:t> "Sheet2"         "extra_header"   "functions"     </a:t>
            </a:r>
          </a:p>
          <a:p>
            <a:pPr marL="0" lvl="5" indent="1028700" defTabSz="411479">
              <a:spcBef>
                <a:spcPts val="900"/>
              </a:spcBef>
              <a:buSzTx/>
              <a:buNone/>
              <a:defRPr sz="2970">
                <a:solidFill>
                  <a:srgbClr val="797979">
                    <a:alpha val="50000"/>
                  </a:srgbClr>
                </a:solidFill>
                <a:latin typeface="Monaco"/>
                <a:ea typeface="Monaco"/>
                <a:cs typeface="Monaco"/>
                <a:sym typeface="Monaco"/>
              </a:defRPr>
            </a:pPr>
            <a:r>
              <a:t>[5] "date_time"      “unique_NA"</a:t>
            </a:r>
          </a:p>
          <a:p>
            <a:pPr marL="0" lvl="5" indent="1028700" defTabSz="411479">
              <a:spcBef>
                <a:spcPts val="1300"/>
              </a:spcBef>
              <a:buSzTx/>
              <a:buNone/>
              <a:defRPr sz="2970">
                <a:solidFill>
                  <a:srgbClr val="797979"/>
                </a:solidFill>
                <a:latin typeface="Monaco"/>
                <a:ea typeface="Monaco"/>
                <a:cs typeface="Monaco"/>
                <a:sym typeface="Monaco"/>
              </a:defRPr>
            </a:pPr>
            <a:endParaRPr/>
          </a:p>
          <a:p>
            <a:pPr marL="0" lvl="5" indent="1028700" defTabSz="411479">
              <a:spcBef>
                <a:spcPts val="1300"/>
              </a:spcBef>
              <a:buSzTx/>
              <a:buNone/>
              <a:defRPr sz="2970">
                <a:solidFill>
                  <a:srgbClr val="797979"/>
                </a:solidFill>
                <a:latin typeface="Monaco"/>
                <a:ea typeface="Monaco"/>
                <a:cs typeface="Monaco"/>
                <a:sym typeface="Monaco"/>
              </a:defRPr>
            </a:pPr>
            <a:r>
              <a:t># now read in the data</a:t>
            </a:r>
          </a:p>
          <a:p>
            <a:pPr marL="0" lvl="5" indent="1028700" defTabSz="411479">
              <a:spcBef>
                <a:spcPts val="1300"/>
              </a:spcBef>
              <a:buSzTx/>
              <a:buNone/>
              <a:defRPr sz="2970">
                <a:solidFill>
                  <a:srgbClr val="515151"/>
                </a:solidFill>
                <a:latin typeface="Monaco"/>
                <a:ea typeface="Monaco"/>
                <a:cs typeface="Monaco"/>
                <a:sym typeface="Monaco"/>
              </a:defRPr>
            </a:pPr>
            <a:r>
              <a:t>read_excel("data/mydata.xlsx", sheet = </a:t>
            </a:r>
            <a:r>
              <a:rPr>
                <a:solidFill>
                  <a:srgbClr val="0433FF"/>
                </a:solidFill>
              </a:rPr>
              <a:t>"PICK_ME_FIRST!"</a:t>
            </a:r>
            <a:r>
              <a:t>)</a:t>
            </a:r>
          </a:p>
          <a:p>
            <a:pPr marL="0" lvl="5" indent="1028700" defTabSz="411479">
              <a:spcBef>
                <a:spcPts val="700"/>
              </a:spcBef>
              <a:buSzTx/>
              <a:buNone/>
              <a:defRPr sz="2970">
                <a:solidFill>
                  <a:srgbClr val="797979"/>
                </a:solidFill>
                <a:latin typeface="Monaco"/>
                <a:ea typeface="Monaco"/>
                <a:cs typeface="Monaco"/>
                <a:sym typeface="Monaco"/>
              </a:defRPr>
            </a:pPr>
            <a:r>
              <a:t># A tibble: 3 × 3</a:t>
            </a:r>
          </a:p>
          <a:p>
            <a:pPr marL="0" lvl="5" indent="1028700" defTabSz="411479">
              <a:spcBef>
                <a:spcPts val="700"/>
              </a:spcBef>
              <a:buSzTx/>
              <a:buNone/>
              <a:defRPr sz="2970">
                <a:solidFill>
                  <a:srgbClr val="797979"/>
                </a:solidFill>
                <a:latin typeface="Monaco"/>
                <a:ea typeface="Monaco"/>
                <a:cs typeface="Monaco"/>
                <a:sym typeface="Monaco"/>
              </a:defRPr>
            </a:pPr>
            <a:r>
              <a:t>  `variable 1` `variable 2` `variable 3`</a:t>
            </a:r>
          </a:p>
          <a:p>
            <a:pPr marL="0" lvl="5" indent="1028700" defTabSz="411479">
              <a:spcBef>
                <a:spcPts val="700"/>
              </a:spcBef>
              <a:buSzTx/>
              <a:buNone/>
              <a:defRPr sz="2970">
                <a:solidFill>
                  <a:srgbClr val="797979"/>
                </a:solidFill>
                <a:latin typeface="Monaco"/>
                <a:ea typeface="Monaco"/>
                <a:cs typeface="Monaco"/>
                <a:sym typeface="Monaco"/>
              </a:defRPr>
            </a:pPr>
            <a:r>
              <a:t>         &lt;dbl&gt;        &lt;chr&gt;        &lt;dbl&gt;</a:t>
            </a:r>
          </a:p>
          <a:p>
            <a:pPr marL="0" lvl="5" indent="1028700" defTabSz="411479">
              <a:spcBef>
                <a:spcPts val="700"/>
              </a:spcBef>
              <a:buSzTx/>
              <a:buNone/>
              <a:defRPr sz="2970">
                <a:solidFill>
                  <a:srgbClr val="797979"/>
                </a:solidFill>
                <a:latin typeface="Monaco"/>
                <a:ea typeface="Monaco"/>
                <a:cs typeface="Monaco"/>
                <a:sym typeface="Monaco"/>
              </a:defRPr>
            </a:pPr>
            <a:r>
              <a:t>1           10         beer            1</a:t>
            </a:r>
          </a:p>
          <a:p>
            <a:pPr marL="0" lvl="5" indent="1028700" defTabSz="411479">
              <a:spcBef>
                <a:spcPts val="700"/>
              </a:spcBef>
              <a:buSzTx/>
              <a:buNone/>
              <a:defRPr sz="2970">
                <a:solidFill>
                  <a:srgbClr val="797979"/>
                </a:solidFill>
                <a:latin typeface="Monaco"/>
                <a:ea typeface="Monaco"/>
                <a:cs typeface="Monaco"/>
                <a:sym typeface="Monaco"/>
              </a:defRPr>
            </a:pPr>
            <a:r>
              <a:t>2           25         wine            1</a:t>
            </a:r>
          </a:p>
          <a:p>
            <a:pPr marL="0" lvl="5" indent="1028700" defTabSz="411479">
              <a:spcBef>
                <a:spcPts val="700"/>
              </a:spcBef>
              <a:buSzTx/>
              <a:buNone/>
              <a:defRPr sz="2970">
                <a:solidFill>
                  <a:srgbClr val="797979"/>
                </a:solidFill>
                <a:latin typeface="Monaco"/>
                <a:ea typeface="Monaco"/>
                <a:cs typeface="Monaco"/>
                <a:sym typeface="Monaco"/>
              </a:defRPr>
            </a:pPr>
            <a:r>
              <a:t>3            8       cheese            0</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OTHER OPTIONS"/>
          <p:cNvSpPr txBox="1">
            <a:spLocks noGrp="1"/>
          </p:cNvSpPr>
          <p:nvPr>
            <p:ph type="title"/>
          </p:nvPr>
        </p:nvSpPr>
        <p:spPr>
          <a:xfrm>
            <a:off x="666750" y="355600"/>
            <a:ext cx="23050500" cy="3429000"/>
          </a:xfrm>
          <a:prstGeom prst="rect">
            <a:avLst/>
          </a:prstGeom>
        </p:spPr>
        <p:txBody>
          <a:bodyPr/>
          <a:lstStyle/>
          <a:p>
            <a:r>
              <a:t>OTHER OPTIONS</a:t>
            </a:r>
          </a:p>
        </p:txBody>
      </p:sp>
      <p:sp>
        <p:nvSpPr>
          <p:cNvPr id="225" name="GDATA…"/>
          <p:cNvSpPr txBox="1">
            <a:spLocks noGrp="1"/>
          </p:cNvSpPr>
          <p:nvPr>
            <p:ph type="body" idx="1"/>
          </p:nvPr>
        </p:nvSpPr>
        <p:spPr>
          <a:xfrm>
            <a:off x="1431332" y="4305131"/>
            <a:ext cx="21521337" cy="9915593"/>
          </a:xfrm>
          <a:prstGeom prst="rect">
            <a:avLst/>
          </a:prstGeom>
        </p:spPr>
        <p:txBody>
          <a:bodyPr anchor="t"/>
          <a:lstStyle/>
          <a:p>
            <a:pPr marL="0" indent="0" algn="ctr">
              <a:lnSpc>
                <a:spcPct val="100000"/>
              </a:lnSpc>
              <a:spcBef>
                <a:spcPts val="3000"/>
              </a:spcBef>
              <a:buSzTx/>
              <a:buNone/>
              <a:defRPr sz="5000">
                <a:latin typeface="Monaco"/>
                <a:ea typeface="Monaco"/>
                <a:cs typeface="Monaco"/>
                <a:sym typeface="Monaco"/>
              </a:defRPr>
            </a:pPr>
            <a:r>
              <a:rPr dirty="0"/>
              <a:t>GDATA</a:t>
            </a:r>
          </a:p>
          <a:p>
            <a:pPr marL="0" indent="0" algn="ctr">
              <a:lnSpc>
                <a:spcPct val="100000"/>
              </a:lnSpc>
              <a:spcBef>
                <a:spcPts val="3000"/>
              </a:spcBef>
              <a:buSzTx/>
              <a:buNone/>
              <a:defRPr sz="5000">
                <a:latin typeface="Monaco"/>
                <a:ea typeface="Monaco"/>
                <a:cs typeface="Monaco"/>
                <a:sym typeface="Monaco"/>
              </a:defRPr>
            </a:pPr>
            <a:r>
              <a:rPr dirty="0" err="1"/>
              <a:t>XLConnect</a:t>
            </a:r>
            <a:endParaRPr dirty="0"/>
          </a:p>
          <a:p>
            <a:pPr marL="0" indent="0" algn="ctr">
              <a:lnSpc>
                <a:spcPct val="100000"/>
              </a:lnSpc>
              <a:spcBef>
                <a:spcPts val="3000"/>
              </a:spcBef>
              <a:buSzTx/>
              <a:buNone/>
              <a:defRPr sz="5000">
                <a:latin typeface="Monaco"/>
                <a:ea typeface="Monaco"/>
                <a:cs typeface="Monaco"/>
                <a:sym typeface="Monaco"/>
              </a:defRPr>
            </a:pPr>
            <a:r>
              <a:rPr dirty="0"/>
              <a:t>ROBC</a:t>
            </a:r>
          </a:p>
          <a:p>
            <a:pPr marL="0" indent="0" algn="ctr">
              <a:lnSpc>
                <a:spcPct val="100000"/>
              </a:lnSpc>
              <a:spcBef>
                <a:spcPts val="3000"/>
              </a:spcBef>
              <a:buSzTx/>
              <a:buNone/>
              <a:defRPr sz="5000">
                <a:latin typeface="Monaco"/>
                <a:ea typeface="Monaco"/>
                <a:cs typeface="Monaco"/>
                <a:sym typeface="Monaco"/>
              </a:defRPr>
            </a:pPr>
            <a:r>
              <a:rPr dirty="0" err="1"/>
              <a:t>RExcel</a:t>
            </a:r>
            <a:endParaRPr dirty="0"/>
          </a:p>
          <a:p>
            <a:pPr marL="0" indent="0" algn="ctr">
              <a:lnSpc>
                <a:spcPct val="100000"/>
              </a:lnSpc>
              <a:spcBef>
                <a:spcPts val="3000"/>
              </a:spcBef>
              <a:buSzTx/>
              <a:buNone/>
              <a:defRPr sz="5000">
                <a:latin typeface="Monaco"/>
                <a:ea typeface="Monaco"/>
                <a:cs typeface="Monaco"/>
                <a:sym typeface="Monaco"/>
              </a:defRPr>
            </a:pPr>
            <a:endParaRPr dirty="0"/>
          </a:p>
          <a:p>
            <a:pPr marL="0" indent="0" algn="ctr">
              <a:lnSpc>
                <a:spcPct val="100000"/>
              </a:lnSpc>
              <a:spcBef>
                <a:spcPts val="3000"/>
              </a:spcBef>
              <a:buSzTx/>
              <a:buNone/>
              <a:defRPr sz="5000">
                <a:latin typeface="Monaco"/>
                <a:ea typeface="Monaco"/>
                <a:cs typeface="Monaco"/>
                <a:sym typeface="Monaco"/>
              </a:defRPr>
            </a:pPr>
            <a:endParaRPr dirty="0"/>
          </a:p>
        </p:txBody>
      </p:sp>
      <p:sp>
        <p:nvSpPr>
          <p:cNvPr id="226" name="All require Java or Perl dependencies"/>
          <p:cNvSpPr txBox="1"/>
          <p:nvPr/>
        </p:nvSpPr>
        <p:spPr>
          <a:xfrm>
            <a:off x="5946700" y="11786118"/>
            <a:ext cx="12490599" cy="11028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500" i="1">
                <a:solidFill>
                  <a:srgbClr val="0433FF"/>
                </a:solidFill>
                <a:latin typeface="Times New Roman"/>
                <a:ea typeface="Times New Roman"/>
                <a:cs typeface="Times New Roman"/>
                <a:sym typeface="Times New Roman"/>
              </a:defRPr>
            </a:lvl1pPr>
          </a:lstStyle>
          <a:p>
            <a:r>
              <a:rPr dirty="0">
                <a:latin typeface="Lato" panose="020F0502020204030203" pitchFamily="34" charset="0"/>
              </a:rPr>
              <a:t>All require Java or Perl dependencies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228" name="Codebook"/>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rPr dirty="0"/>
              <a:t>Codebook</a:t>
            </a:r>
          </a:p>
        </p:txBody>
      </p:sp>
      <p:pic>
        <p:nvPicPr>
          <p:cNvPr id="229" name="Image" descr="Image"/>
          <p:cNvPicPr>
            <a:picLocks noChangeAspect="1"/>
          </p:cNvPicPr>
          <p:nvPr/>
        </p:nvPicPr>
        <p:blipFill>
          <a:blip r:embed="rId2">
            <a:alphaModFix amt="20000"/>
          </a:blip>
          <a:stretch>
            <a:fillRect/>
          </a:stretch>
        </p:blipFill>
        <p:spPr>
          <a:xfrm>
            <a:off x="12849393" y="1505710"/>
            <a:ext cx="10704581" cy="1070458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he codebook"/>
          <p:cNvSpPr txBox="1">
            <a:spLocks noGrp="1"/>
          </p:cNvSpPr>
          <p:nvPr>
            <p:ph type="title"/>
          </p:nvPr>
        </p:nvSpPr>
        <p:spPr>
          <a:xfrm>
            <a:off x="666750" y="355600"/>
            <a:ext cx="23050500" cy="3429000"/>
          </a:xfrm>
          <a:prstGeom prst="rect">
            <a:avLst/>
          </a:prstGeom>
        </p:spPr>
        <p:txBody>
          <a:bodyPr/>
          <a:lstStyle/>
          <a:p>
            <a:r>
              <a:t>the codebook</a:t>
            </a:r>
          </a:p>
        </p:txBody>
      </p:sp>
      <p:sp>
        <p:nvSpPr>
          <p:cNvPr id="232" name="A codebook is a technical description of the data that was collected for a particular purpose…"/>
          <p:cNvSpPr txBox="1">
            <a:spLocks noGrp="1"/>
          </p:cNvSpPr>
          <p:nvPr>
            <p:ph type="body" idx="1"/>
          </p:nvPr>
        </p:nvSpPr>
        <p:spPr>
          <a:xfrm>
            <a:off x="673100" y="3835400"/>
            <a:ext cx="22561633" cy="10509861"/>
          </a:xfrm>
          <a:prstGeom prst="rect">
            <a:avLst/>
          </a:prstGeom>
        </p:spPr>
        <p:txBody>
          <a:bodyPr anchor="t"/>
          <a:lstStyle/>
          <a:p>
            <a:pPr marL="748109" indent="-748109">
              <a:lnSpc>
                <a:spcPct val="100000"/>
              </a:lnSpc>
              <a:spcBef>
                <a:spcPts val="5300"/>
              </a:spcBef>
              <a:buClr>
                <a:srgbClr val="535353"/>
              </a:buClr>
              <a:defRPr sz="6500"/>
            </a:pPr>
            <a:r>
              <a:rPr dirty="0"/>
              <a:t>A codebook is a technical description of the data that was collected for a particular purpose</a:t>
            </a:r>
          </a:p>
          <a:p>
            <a:pPr marL="748109" indent="-748109">
              <a:lnSpc>
                <a:spcPct val="100000"/>
              </a:lnSpc>
              <a:spcBef>
                <a:spcPts val="5300"/>
              </a:spcBef>
              <a:buClr>
                <a:srgbClr val="535353"/>
              </a:buClr>
              <a:defRPr sz="6500"/>
            </a:pPr>
            <a:r>
              <a:rPr dirty="0"/>
              <a:t>Should be the first thing you review before any kind of analysis</a:t>
            </a:r>
          </a:p>
          <a:p>
            <a:pPr marL="0" indent="0">
              <a:lnSpc>
                <a:spcPct val="100000"/>
              </a:lnSpc>
              <a:spcBef>
                <a:spcPts val="5300"/>
              </a:spcBef>
              <a:buSzTx/>
              <a:buNone/>
              <a:defRPr sz="6500"/>
            </a:pPr>
            <a:endParaRPr dirty="0"/>
          </a:p>
          <a:p>
            <a:pPr marL="0" indent="0">
              <a:lnSpc>
                <a:spcPct val="100000"/>
              </a:lnSpc>
              <a:spcBef>
                <a:spcPts val="5300"/>
              </a:spcBef>
              <a:buSzTx/>
              <a:buNone/>
              <a:defRPr sz="6500"/>
            </a:pPr>
            <a:endParaRPr dirty="0"/>
          </a:p>
          <a:p>
            <a:pPr marL="0" indent="0" algn="ctr">
              <a:lnSpc>
                <a:spcPct val="100000"/>
              </a:lnSpc>
              <a:spcBef>
                <a:spcPts val="5300"/>
              </a:spcBef>
              <a:buSzTx/>
              <a:buNone/>
              <a:defRPr sz="6500" i="1">
                <a:solidFill>
                  <a:srgbClr val="0433FF"/>
                </a:solidFill>
                <a:latin typeface="Gill Sans"/>
                <a:ea typeface="Gill Sans"/>
                <a:cs typeface="Gill Sans"/>
                <a:sym typeface="Gill Sans"/>
              </a:defRPr>
            </a:pPr>
            <a:r>
              <a:rPr dirty="0">
                <a:latin typeface="Lato" panose="020F0502020204030203" pitchFamily="34" charset="0"/>
              </a:rPr>
              <a:t>Understanding the source data is crucial to any analysis.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at"/>
          <p:cNvSpPr txBox="1">
            <a:spLocks noGrp="1"/>
          </p:cNvSpPr>
          <p:nvPr>
            <p:ph type="title"/>
          </p:nvPr>
        </p:nvSpPr>
        <p:spPr>
          <a:xfrm>
            <a:off x="666750" y="355600"/>
            <a:ext cx="23050500" cy="3429000"/>
          </a:xfrm>
          <a:prstGeom prst="rect">
            <a:avLst/>
          </a:prstGeom>
        </p:spPr>
        <p:txBody>
          <a:bodyPr/>
          <a:lstStyle/>
          <a:p>
            <a:r>
              <a:t>what</a:t>
            </a:r>
          </a:p>
        </p:txBody>
      </p:sp>
      <p:sp>
        <p:nvSpPr>
          <p:cNvPr id="235" name="Original source of the data…"/>
          <p:cNvSpPr txBox="1">
            <a:spLocks noGrp="1"/>
          </p:cNvSpPr>
          <p:nvPr>
            <p:ph type="body" idx="1"/>
          </p:nvPr>
        </p:nvSpPr>
        <p:spPr>
          <a:xfrm>
            <a:off x="673100" y="3835400"/>
            <a:ext cx="22561633" cy="9385384"/>
          </a:xfrm>
          <a:prstGeom prst="rect">
            <a:avLst/>
          </a:prstGeom>
        </p:spPr>
        <p:txBody>
          <a:bodyPr anchor="t"/>
          <a:lstStyle/>
          <a:p>
            <a:pPr marL="748109" indent="-748109">
              <a:lnSpc>
                <a:spcPct val="100000"/>
              </a:lnSpc>
              <a:spcBef>
                <a:spcPts val="5300"/>
              </a:spcBef>
              <a:buClr>
                <a:srgbClr val="535353"/>
              </a:buClr>
              <a:defRPr sz="6500"/>
            </a:pPr>
            <a:r>
              <a:t>Original source of the data</a:t>
            </a:r>
          </a:p>
          <a:p>
            <a:pPr marL="748109" indent="-748109">
              <a:lnSpc>
                <a:spcPct val="100000"/>
              </a:lnSpc>
              <a:spcBef>
                <a:spcPts val="5300"/>
              </a:spcBef>
              <a:buClr>
                <a:srgbClr val="535353"/>
              </a:buClr>
              <a:defRPr sz="6500"/>
            </a:pPr>
            <a:r>
              <a:t>How the data are generated</a:t>
            </a:r>
          </a:p>
          <a:p>
            <a:pPr marL="748109" indent="-748109">
              <a:lnSpc>
                <a:spcPct val="100000"/>
              </a:lnSpc>
              <a:spcBef>
                <a:spcPts val="5300"/>
              </a:spcBef>
              <a:buClr>
                <a:srgbClr val="535353"/>
              </a:buClr>
              <a:defRPr sz="6500"/>
            </a:pPr>
            <a:r>
              <a:t>Variable definitions</a:t>
            </a:r>
          </a:p>
          <a:p>
            <a:pPr marL="748109" indent="-748109">
              <a:lnSpc>
                <a:spcPct val="100000"/>
              </a:lnSpc>
              <a:spcBef>
                <a:spcPts val="5300"/>
              </a:spcBef>
              <a:buClr>
                <a:srgbClr val="535353"/>
              </a:buClr>
              <a:defRPr sz="6500"/>
            </a:pPr>
            <a:r>
              <a:t>Missing data encodings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why"/>
          <p:cNvSpPr txBox="1">
            <a:spLocks noGrp="1"/>
          </p:cNvSpPr>
          <p:nvPr>
            <p:ph type="title"/>
          </p:nvPr>
        </p:nvSpPr>
        <p:spPr>
          <a:xfrm>
            <a:off x="666750" y="355600"/>
            <a:ext cx="23050500" cy="3429000"/>
          </a:xfrm>
          <a:prstGeom prst="rect">
            <a:avLst/>
          </a:prstGeom>
        </p:spPr>
        <p:txBody>
          <a:bodyPr/>
          <a:lstStyle/>
          <a:p>
            <a:r>
              <a:t>why</a:t>
            </a:r>
          </a:p>
        </p:txBody>
      </p:sp>
      <p:sp>
        <p:nvSpPr>
          <p:cNvPr id="238" name="Organizational data often represent multiple truths…"/>
          <p:cNvSpPr txBox="1">
            <a:spLocks noGrp="1"/>
          </p:cNvSpPr>
          <p:nvPr>
            <p:ph type="body" idx="1"/>
          </p:nvPr>
        </p:nvSpPr>
        <p:spPr>
          <a:xfrm>
            <a:off x="673100" y="3835400"/>
            <a:ext cx="22561633" cy="9385384"/>
          </a:xfrm>
          <a:prstGeom prst="rect">
            <a:avLst/>
          </a:prstGeom>
        </p:spPr>
        <p:txBody>
          <a:bodyPr anchor="t"/>
          <a:lstStyle/>
          <a:p>
            <a:pPr marL="748109" indent="-748109">
              <a:lnSpc>
                <a:spcPct val="100000"/>
              </a:lnSpc>
              <a:spcBef>
                <a:spcPts val="5300"/>
              </a:spcBef>
              <a:buClr>
                <a:srgbClr val="535353"/>
              </a:buClr>
              <a:defRPr sz="6500"/>
            </a:pPr>
            <a:r>
              <a:t>Organizational data often represent multiple truths</a:t>
            </a:r>
          </a:p>
          <a:p>
            <a:pPr marL="748109" indent="-748109">
              <a:lnSpc>
                <a:spcPct val="100000"/>
              </a:lnSpc>
              <a:spcBef>
                <a:spcPts val="5300"/>
              </a:spcBef>
              <a:buClr>
                <a:srgbClr val="535353"/>
              </a:buClr>
              <a:defRPr sz="6500"/>
            </a:pPr>
            <a:r>
              <a:t>Organizations are increasingly integrating internal and external data sources</a:t>
            </a:r>
          </a:p>
          <a:p>
            <a:pPr marL="748109" indent="-748109">
              <a:lnSpc>
                <a:spcPct val="100000"/>
              </a:lnSpc>
              <a:spcBef>
                <a:spcPts val="5300"/>
              </a:spcBef>
              <a:buClr>
                <a:srgbClr val="535353"/>
              </a:buClr>
              <a:defRPr sz="6500"/>
            </a:pPr>
            <a:r>
              <a:t>Analysts need to understand what assumptions or nuances are represented by the data</a:t>
            </a:r>
          </a:p>
        </p:txBody>
      </p:sp>
      <p:sp>
        <p:nvSpPr>
          <p:cNvPr id="239" name="Understand what you are analyzing!"/>
          <p:cNvSpPr txBox="1"/>
          <p:nvPr/>
        </p:nvSpPr>
        <p:spPr>
          <a:xfrm>
            <a:off x="5994791" y="12002715"/>
            <a:ext cx="12394419" cy="11028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10000"/>
              </a:spcBef>
              <a:defRPr sz="6500" i="1">
                <a:solidFill>
                  <a:srgbClr val="0433FF"/>
                </a:solidFill>
                <a:latin typeface="Gill Sans"/>
                <a:ea typeface="Gill Sans"/>
                <a:cs typeface="Gill Sans"/>
                <a:sym typeface="Gill Sans"/>
              </a:defRPr>
            </a:lvl1pPr>
          </a:lstStyle>
          <a:p>
            <a:r>
              <a:rPr dirty="0">
                <a:latin typeface="Lato" panose="020F0502020204030203" pitchFamily="34" charset="0"/>
              </a:rPr>
              <a:t>Understand what you are analyzing!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mportant"/>
          <p:cNvSpPr txBox="1">
            <a:spLocks noGrp="1"/>
          </p:cNvSpPr>
          <p:nvPr>
            <p:ph type="title"/>
          </p:nvPr>
        </p:nvSpPr>
        <p:spPr>
          <a:xfrm>
            <a:off x="666750" y="355600"/>
            <a:ext cx="23050500" cy="3429000"/>
          </a:xfrm>
          <a:prstGeom prst="rect">
            <a:avLst/>
          </a:prstGeom>
        </p:spPr>
        <p:txBody>
          <a:bodyPr/>
          <a:lstStyle/>
          <a:p>
            <a:r>
              <a:t>important</a:t>
            </a:r>
          </a:p>
        </p:txBody>
      </p:sp>
      <p:sp>
        <p:nvSpPr>
          <p:cNvPr id="242" name="This aligns with project standards: 3.1 &amp; 3.2"/>
          <p:cNvSpPr txBox="1">
            <a:spLocks noGrp="1"/>
          </p:cNvSpPr>
          <p:nvPr>
            <p:ph type="body" idx="1"/>
          </p:nvPr>
        </p:nvSpPr>
        <p:spPr>
          <a:xfrm>
            <a:off x="673100" y="3835400"/>
            <a:ext cx="22561633" cy="9385384"/>
          </a:xfrm>
          <a:prstGeom prst="rect">
            <a:avLst/>
          </a:prstGeom>
        </p:spPr>
        <p:txBody>
          <a:bodyPr/>
          <a:lstStyle>
            <a:lvl1pPr marL="0" indent="0" algn="ctr">
              <a:lnSpc>
                <a:spcPct val="100000"/>
              </a:lnSpc>
              <a:spcBef>
                <a:spcPts val="5300"/>
              </a:spcBef>
              <a:buSzTx/>
              <a:buNone/>
              <a:defRPr sz="7500"/>
            </a:lvl1pPr>
          </a:lstStyle>
          <a:p>
            <a:r>
              <a:t>This aligns with project standards: 3.1 &amp; 3.2</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2"/>
          <a:stretch>
            <a:fillRect/>
          </a:stretch>
        </p:blipFill>
        <p:spPr>
          <a:xfrm>
            <a:off x="13448131" y="1592191"/>
            <a:ext cx="10531618" cy="10531618"/>
          </a:xfrm>
          <a:prstGeom prst="rect">
            <a:avLst/>
          </a:prstGeom>
          <a:ln w="12700">
            <a:miter lim="400000"/>
          </a:ln>
        </p:spPr>
      </p:pic>
      <p:sp>
        <p:nvSpPr>
          <p:cNvPr id="245" name="learn about your data"/>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t>learn about your data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What we have is a data glut.”…"/>
          <p:cNvSpPr txBox="1"/>
          <p:nvPr/>
        </p:nvSpPr>
        <p:spPr>
          <a:xfrm>
            <a:off x="1448196" y="5590987"/>
            <a:ext cx="21487608" cy="253402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5200"/>
            </a:pPr>
            <a:r>
              <a:rPr sz="6000" i="1" dirty="0">
                <a:latin typeface="Lato" panose="020F0502020204030203" pitchFamily="34" charset="0"/>
                <a:ea typeface="Gill Sans"/>
                <a:cs typeface="Gill Sans"/>
                <a:sym typeface="Gill Sans"/>
              </a:rPr>
              <a:t>“What we have is a data glut.”</a:t>
            </a:r>
          </a:p>
          <a:p>
            <a:pPr lvl="8">
              <a:defRPr sz="5200"/>
            </a:pPr>
            <a:endParaRPr sz="6000" i="1" dirty="0">
              <a:latin typeface="Lato" panose="020F0502020204030203" pitchFamily="34" charset="0"/>
              <a:ea typeface="Gill Sans"/>
              <a:cs typeface="Gill Sans"/>
              <a:sym typeface="Gill Sans"/>
            </a:endParaRPr>
          </a:p>
          <a:p>
            <a:pPr lvl="8">
              <a:defRPr sz="5200"/>
            </a:pPr>
            <a:r>
              <a:rPr sz="3800" dirty="0">
                <a:latin typeface="Lato" panose="020F0502020204030203" pitchFamily="34" charset="0"/>
              </a:rPr>
              <a:t>- Vernon </a:t>
            </a:r>
            <a:r>
              <a:rPr sz="3800" dirty="0" err="1">
                <a:latin typeface="Lato" panose="020F0502020204030203" pitchFamily="34" charset="0"/>
              </a:rPr>
              <a:t>Vinge</a:t>
            </a:r>
            <a:r>
              <a:rPr sz="3800" dirty="0">
                <a:latin typeface="Lato" panose="020F0502020204030203" pitchFamily="34" charset="0"/>
              </a:rPr>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earn about the data"/>
          <p:cNvSpPr txBox="1">
            <a:spLocks noGrp="1"/>
          </p:cNvSpPr>
          <p:nvPr>
            <p:ph type="title"/>
          </p:nvPr>
        </p:nvSpPr>
        <p:spPr>
          <a:xfrm>
            <a:off x="666750" y="355600"/>
            <a:ext cx="23050500" cy="3429000"/>
          </a:xfrm>
          <a:prstGeom prst="rect">
            <a:avLst/>
          </a:prstGeom>
        </p:spPr>
        <p:txBody>
          <a:bodyPr/>
          <a:lstStyle/>
          <a:p>
            <a:r>
              <a:t>learn about the data</a:t>
            </a:r>
          </a:p>
        </p:txBody>
      </p:sp>
      <p:sp>
        <p:nvSpPr>
          <p:cNvPr id="248" name="So what are the first things we want to know about our data?…"/>
          <p:cNvSpPr txBox="1">
            <a:spLocks noGrp="1"/>
          </p:cNvSpPr>
          <p:nvPr>
            <p:ph type="body" idx="1"/>
          </p:nvPr>
        </p:nvSpPr>
        <p:spPr>
          <a:xfrm>
            <a:off x="673100" y="3835400"/>
            <a:ext cx="22561633" cy="10509861"/>
          </a:xfrm>
          <a:prstGeom prst="rect">
            <a:avLst/>
          </a:prstGeom>
        </p:spPr>
        <p:txBody>
          <a:bodyPr anchor="t"/>
          <a:lstStyle/>
          <a:p>
            <a:pPr marL="748109" indent="-748109">
              <a:lnSpc>
                <a:spcPct val="100000"/>
              </a:lnSpc>
              <a:spcBef>
                <a:spcPts val="5300"/>
              </a:spcBef>
              <a:buClr>
                <a:srgbClr val="535353"/>
              </a:buClr>
              <a:defRPr sz="6500"/>
            </a:pPr>
            <a:r>
              <a:t>So what are the first things we want to know about our data?</a:t>
            </a:r>
          </a:p>
          <a:p>
            <a:pPr marL="2221309" lvl="2" indent="-748109">
              <a:lnSpc>
                <a:spcPct val="100000"/>
              </a:lnSpc>
              <a:spcBef>
                <a:spcPts val="5300"/>
              </a:spcBef>
              <a:buClr>
                <a:srgbClr val="535353"/>
              </a:buClr>
              <a:defRPr sz="6500"/>
            </a:pPr>
            <a:r>
              <a:t>?</a:t>
            </a:r>
          </a:p>
          <a:p>
            <a:pPr marL="2221309" lvl="2" indent="-748109">
              <a:lnSpc>
                <a:spcPct val="100000"/>
              </a:lnSpc>
              <a:spcBef>
                <a:spcPts val="5300"/>
              </a:spcBef>
              <a:buClr>
                <a:srgbClr val="535353"/>
              </a:buClr>
              <a:defRPr sz="6500"/>
            </a:pPr>
            <a:r>
              <a:t>?</a:t>
            </a:r>
          </a:p>
          <a:p>
            <a:pPr marL="2221309" lvl="2" indent="-748109">
              <a:lnSpc>
                <a:spcPct val="100000"/>
              </a:lnSpc>
              <a:spcBef>
                <a:spcPts val="5300"/>
              </a:spcBef>
              <a:buClr>
                <a:srgbClr val="535353"/>
              </a:buClr>
              <a:defRPr sz="6500"/>
            </a:pPr>
            <a:r>
              <a:t>?</a:t>
            </a:r>
          </a:p>
          <a:p>
            <a:pPr marL="2221309" lvl="2" indent="-748109">
              <a:lnSpc>
                <a:spcPct val="100000"/>
              </a:lnSpc>
              <a:spcBef>
                <a:spcPts val="5300"/>
              </a:spcBef>
              <a:buClr>
                <a:srgbClr val="535353"/>
              </a:buClr>
              <a:defRPr sz="6500"/>
            </a:pPr>
            <a: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 about the data"/>
          <p:cNvSpPr txBox="1">
            <a:spLocks noGrp="1"/>
          </p:cNvSpPr>
          <p:nvPr>
            <p:ph type="title"/>
          </p:nvPr>
        </p:nvSpPr>
        <p:spPr>
          <a:xfrm>
            <a:off x="666750" y="355600"/>
            <a:ext cx="23050500" cy="3429000"/>
          </a:xfrm>
          <a:prstGeom prst="rect">
            <a:avLst/>
          </a:prstGeom>
        </p:spPr>
        <p:txBody>
          <a:bodyPr/>
          <a:lstStyle/>
          <a:p>
            <a:r>
              <a:t>learn about the data</a:t>
            </a:r>
          </a:p>
        </p:txBody>
      </p:sp>
      <p:sp>
        <p:nvSpPr>
          <p:cNvPr id="251" name="So what are the first things we want to know about our data?…"/>
          <p:cNvSpPr txBox="1">
            <a:spLocks noGrp="1"/>
          </p:cNvSpPr>
          <p:nvPr>
            <p:ph type="body" idx="1"/>
          </p:nvPr>
        </p:nvSpPr>
        <p:spPr>
          <a:xfrm>
            <a:off x="673100" y="3835400"/>
            <a:ext cx="22561633" cy="10509861"/>
          </a:xfrm>
          <a:prstGeom prst="rect">
            <a:avLst/>
          </a:prstGeom>
        </p:spPr>
        <p:txBody>
          <a:bodyPr anchor="t"/>
          <a:lstStyle/>
          <a:p>
            <a:pPr marL="748109" indent="-748109">
              <a:lnSpc>
                <a:spcPct val="100000"/>
              </a:lnSpc>
              <a:spcBef>
                <a:spcPts val="5300"/>
              </a:spcBef>
              <a:buClr>
                <a:srgbClr val="535353"/>
              </a:buClr>
              <a:defRPr sz="6500"/>
            </a:pPr>
            <a:r>
              <a:t>So what are the first things we want to know about our data?</a:t>
            </a:r>
          </a:p>
          <a:p>
            <a:pPr marL="2221309" lvl="2" indent="-748109">
              <a:lnSpc>
                <a:spcPct val="100000"/>
              </a:lnSpc>
              <a:spcBef>
                <a:spcPts val="5300"/>
              </a:spcBef>
              <a:buClr>
                <a:srgbClr val="535353"/>
              </a:buClr>
              <a:defRPr sz="6500"/>
            </a:pPr>
            <a:r>
              <a:t>dimensions</a:t>
            </a:r>
          </a:p>
          <a:p>
            <a:pPr marL="2221309" lvl="2" indent="-748109">
              <a:lnSpc>
                <a:spcPct val="100000"/>
              </a:lnSpc>
              <a:spcBef>
                <a:spcPts val="5300"/>
              </a:spcBef>
              <a:buClr>
                <a:srgbClr val="535353"/>
              </a:buClr>
              <a:defRPr sz="6500"/>
            </a:pPr>
            <a:r>
              <a:t>data types (i.e. character, integer, factor, etc.)</a:t>
            </a:r>
          </a:p>
          <a:p>
            <a:pPr marL="2221309" lvl="2" indent="-748109">
              <a:lnSpc>
                <a:spcPct val="100000"/>
              </a:lnSpc>
              <a:spcBef>
                <a:spcPts val="5300"/>
              </a:spcBef>
              <a:buClr>
                <a:srgbClr val="535353"/>
              </a:buClr>
              <a:defRPr sz="6500"/>
            </a:pPr>
            <a:r>
              <a:t>missing values</a:t>
            </a:r>
          </a:p>
          <a:p>
            <a:pPr marL="2221309" lvl="2" indent="-748109">
              <a:lnSpc>
                <a:spcPct val="100000"/>
              </a:lnSpc>
              <a:spcBef>
                <a:spcPts val="5300"/>
              </a:spcBef>
              <a:buClr>
                <a:srgbClr val="535353"/>
              </a:buClr>
              <a:defRPr sz="6500"/>
            </a:pPr>
            <a:r>
              <a:t>summary statistics</a:t>
            </a:r>
          </a:p>
        </p:txBody>
      </p:sp>
      <p:sp>
        <p:nvSpPr>
          <p:cNvPr id="252" name="What are some functions to extract this information?"/>
          <p:cNvSpPr txBox="1"/>
          <p:nvPr/>
        </p:nvSpPr>
        <p:spPr>
          <a:xfrm>
            <a:off x="2997939" y="11890476"/>
            <a:ext cx="17911956" cy="11028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500" i="1">
                <a:solidFill>
                  <a:srgbClr val="0433FF"/>
                </a:solidFill>
                <a:latin typeface="Gill Sans"/>
                <a:ea typeface="Gill Sans"/>
                <a:cs typeface="Gill Sans"/>
                <a:sym typeface="Gill Sans"/>
              </a:defRPr>
            </a:lvl1pPr>
          </a:lstStyle>
          <a:p>
            <a:r>
              <a:rPr dirty="0">
                <a:latin typeface="Lato" panose="020F0502020204030203" pitchFamily="34" charset="0"/>
              </a:rPr>
              <a:t>What are some functions to extract this information?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learn about the data"/>
          <p:cNvSpPr txBox="1">
            <a:spLocks noGrp="1"/>
          </p:cNvSpPr>
          <p:nvPr>
            <p:ph type="title"/>
          </p:nvPr>
        </p:nvSpPr>
        <p:spPr>
          <a:xfrm>
            <a:off x="666750" y="355600"/>
            <a:ext cx="23050500" cy="3429000"/>
          </a:xfrm>
          <a:prstGeom prst="rect">
            <a:avLst/>
          </a:prstGeom>
        </p:spPr>
        <p:txBody>
          <a:bodyPr/>
          <a:lstStyle/>
          <a:p>
            <a:r>
              <a:t>learn about the data</a:t>
            </a:r>
          </a:p>
        </p:txBody>
      </p:sp>
      <p:sp>
        <p:nvSpPr>
          <p:cNvPr id="255" name="So what are the first things we want to know about our data?…"/>
          <p:cNvSpPr txBox="1">
            <a:spLocks noGrp="1"/>
          </p:cNvSpPr>
          <p:nvPr>
            <p:ph type="body" idx="1"/>
          </p:nvPr>
        </p:nvSpPr>
        <p:spPr>
          <a:xfrm>
            <a:off x="673100" y="3835400"/>
            <a:ext cx="22561633" cy="10509861"/>
          </a:xfrm>
          <a:prstGeom prst="rect">
            <a:avLst/>
          </a:prstGeom>
        </p:spPr>
        <p:txBody>
          <a:bodyPr anchor="t"/>
          <a:lstStyle/>
          <a:p>
            <a:pPr marL="748109" indent="-748109">
              <a:lnSpc>
                <a:spcPct val="100000"/>
              </a:lnSpc>
              <a:spcBef>
                <a:spcPts val="5300"/>
              </a:spcBef>
              <a:buClr>
                <a:srgbClr val="535353"/>
              </a:buClr>
              <a:defRPr sz="6500"/>
            </a:pPr>
            <a:r>
              <a:t>So what are the first things we want to know about our data?</a:t>
            </a:r>
          </a:p>
          <a:p>
            <a:pPr marL="2221309" lvl="2" indent="-748109">
              <a:lnSpc>
                <a:spcPct val="100000"/>
              </a:lnSpc>
              <a:spcBef>
                <a:spcPts val="5300"/>
              </a:spcBef>
              <a:buClr>
                <a:srgbClr val="535353"/>
              </a:buClr>
              <a:defRPr sz="6500"/>
            </a:pPr>
            <a:r>
              <a:t>dimensions:  </a:t>
            </a:r>
            <a:r>
              <a:rPr sz="5000">
                <a:latin typeface="Monaco"/>
                <a:ea typeface="Monaco"/>
                <a:cs typeface="Monaco"/>
                <a:sym typeface="Monaco"/>
              </a:rPr>
              <a:t>dim(), ncol(), nrow(), names()</a:t>
            </a:r>
          </a:p>
          <a:p>
            <a:pPr marL="2221309" lvl="2" indent="-748109">
              <a:lnSpc>
                <a:spcPct val="100000"/>
              </a:lnSpc>
              <a:spcBef>
                <a:spcPts val="5300"/>
              </a:spcBef>
              <a:buClr>
                <a:srgbClr val="535353"/>
              </a:buClr>
              <a:defRPr sz="6500"/>
            </a:pPr>
            <a:r>
              <a:t>data types:  </a:t>
            </a:r>
            <a:r>
              <a:rPr sz="5000">
                <a:latin typeface="Monaco"/>
                <a:ea typeface="Monaco"/>
                <a:cs typeface="Monaco"/>
                <a:sym typeface="Monaco"/>
              </a:rPr>
              <a:t>str(), class(), is., as.</a:t>
            </a:r>
          </a:p>
          <a:p>
            <a:pPr marL="2221309" lvl="2" indent="-748109">
              <a:lnSpc>
                <a:spcPct val="100000"/>
              </a:lnSpc>
              <a:spcBef>
                <a:spcPts val="5300"/>
              </a:spcBef>
              <a:buClr>
                <a:srgbClr val="535353"/>
              </a:buClr>
              <a:defRPr sz="6500"/>
            </a:pPr>
            <a:r>
              <a:t>missing values: </a:t>
            </a:r>
            <a:r>
              <a:rPr sz="5000">
                <a:latin typeface="Monaco"/>
                <a:ea typeface="Monaco"/>
                <a:cs typeface="Monaco"/>
                <a:sym typeface="Monaco"/>
              </a:rPr>
              <a:t>is.na(), sum(is.na()), colSums(is.na())</a:t>
            </a:r>
          </a:p>
          <a:p>
            <a:pPr marL="2221309" lvl="2" indent="-748109">
              <a:lnSpc>
                <a:spcPct val="100000"/>
              </a:lnSpc>
              <a:spcBef>
                <a:spcPts val="5300"/>
              </a:spcBef>
              <a:buClr>
                <a:srgbClr val="535353"/>
              </a:buClr>
              <a:defRPr sz="6500"/>
            </a:pPr>
            <a:r>
              <a:t>summary statistics:  </a:t>
            </a:r>
            <a:r>
              <a:rPr sz="5000">
                <a:latin typeface="Monaco"/>
                <a:ea typeface="Monaco"/>
                <a:cs typeface="Monaco"/>
                <a:sym typeface="Monaco"/>
              </a:rPr>
              <a:t>summary(), quantile(), var(), sd(), table()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eporting"/>
          <p:cNvSpPr txBox="1">
            <a:spLocks noGrp="1"/>
          </p:cNvSpPr>
          <p:nvPr>
            <p:ph type="title"/>
          </p:nvPr>
        </p:nvSpPr>
        <p:spPr>
          <a:xfrm>
            <a:off x="666750" y="355600"/>
            <a:ext cx="23050500" cy="3429000"/>
          </a:xfrm>
          <a:prstGeom prst="rect">
            <a:avLst/>
          </a:prstGeom>
        </p:spPr>
        <p:txBody>
          <a:bodyPr/>
          <a:lstStyle/>
          <a:p>
            <a:r>
              <a:t>reporting</a:t>
            </a:r>
          </a:p>
        </p:txBody>
      </p:sp>
      <p:sp>
        <p:nvSpPr>
          <p:cNvPr id="258" name="Reporting this information in your data dictionary/preparation section is important:…"/>
          <p:cNvSpPr txBox="1">
            <a:spLocks noGrp="1"/>
          </p:cNvSpPr>
          <p:nvPr>
            <p:ph type="body" idx="1"/>
          </p:nvPr>
        </p:nvSpPr>
        <p:spPr>
          <a:xfrm>
            <a:off x="673100" y="3835400"/>
            <a:ext cx="22561633" cy="7516774"/>
          </a:xfrm>
          <a:prstGeom prst="rect">
            <a:avLst/>
          </a:prstGeom>
        </p:spPr>
        <p:txBody>
          <a:bodyPr anchor="t">
            <a:normAutofit lnSpcReduction="10000"/>
          </a:bodyPr>
          <a:lstStyle/>
          <a:p>
            <a:pPr marL="605968" indent="-605968" defTabSz="668655">
              <a:lnSpc>
                <a:spcPct val="100000"/>
              </a:lnSpc>
              <a:spcBef>
                <a:spcPts val="4200"/>
              </a:spcBef>
              <a:buClr>
                <a:srgbClr val="535353"/>
              </a:buClr>
              <a:defRPr sz="5265"/>
            </a:pPr>
            <a:r>
              <a:t>Reporting this information in your data dictionary/preparation section is important:</a:t>
            </a:r>
          </a:p>
          <a:p>
            <a:pPr marL="1799260" lvl="2" indent="-605968" defTabSz="668655">
              <a:lnSpc>
                <a:spcPct val="100000"/>
              </a:lnSpc>
              <a:spcBef>
                <a:spcPts val="4200"/>
              </a:spcBef>
              <a:buClr>
                <a:srgbClr val="535353"/>
              </a:buClr>
              <a:defRPr sz="5265"/>
            </a:pPr>
            <a:r>
              <a:t>How many missing values did you remove or impute</a:t>
            </a:r>
          </a:p>
          <a:p>
            <a:pPr marL="1799260" lvl="2" indent="-605968" defTabSz="668655">
              <a:lnSpc>
                <a:spcPct val="100000"/>
              </a:lnSpc>
              <a:spcBef>
                <a:spcPts val="4200"/>
              </a:spcBef>
              <a:buClr>
                <a:srgbClr val="535353"/>
              </a:buClr>
              <a:defRPr sz="5265"/>
            </a:pPr>
            <a:r>
              <a:t>The range and most likely values for each variable</a:t>
            </a:r>
          </a:p>
          <a:p>
            <a:pPr marL="1799260" lvl="2" indent="-605968" defTabSz="668655">
              <a:lnSpc>
                <a:spcPct val="100000"/>
              </a:lnSpc>
              <a:spcBef>
                <a:spcPts val="4200"/>
              </a:spcBef>
              <a:buClr>
                <a:srgbClr val="535353"/>
              </a:buClr>
              <a:defRPr sz="5265"/>
            </a:pPr>
            <a:r>
              <a:t>Example values seen in each variable</a:t>
            </a:r>
          </a:p>
          <a:p>
            <a:pPr marL="1799260" lvl="2" indent="-605968" defTabSz="668655">
              <a:lnSpc>
                <a:spcPct val="100000"/>
              </a:lnSpc>
              <a:spcBef>
                <a:spcPts val="4200"/>
              </a:spcBef>
              <a:buClr>
                <a:srgbClr val="535353"/>
              </a:buClr>
              <a:defRPr sz="5265"/>
            </a:pPr>
            <a:r>
              <a:t>It’s good practice to show at least the first few lines of your data so the reader can get a feel for the data:  (i.e. </a:t>
            </a:r>
            <a:r>
              <a:rPr sz="4050">
                <a:latin typeface="Monaco"/>
                <a:ea typeface="Monaco"/>
                <a:cs typeface="Monaco"/>
                <a:sym typeface="Monaco"/>
              </a:rPr>
              <a:t>View(), head()</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important"/>
          <p:cNvSpPr txBox="1">
            <a:spLocks noGrp="1"/>
          </p:cNvSpPr>
          <p:nvPr>
            <p:ph type="title"/>
          </p:nvPr>
        </p:nvSpPr>
        <p:spPr>
          <a:xfrm>
            <a:off x="666750" y="355600"/>
            <a:ext cx="23050500" cy="3429000"/>
          </a:xfrm>
          <a:prstGeom prst="rect">
            <a:avLst/>
          </a:prstGeom>
        </p:spPr>
        <p:txBody>
          <a:bodyPr/>
          <a:lstStyle/>
          <a:p>
            <a:r>
              <a:t>important</a:t>
            </a:r>
          </a:p>
        </p:txBody>
      </p:sp>
      <p:sp>
        <p:nvSpPr>
          <p:cNvPr id="261" name="This aligns with project standards: 3.3-3.5"/>
          <p:cNvSpPr txBox="1">
            <a:spLocks noGrp="1"/>
          </p:cNvSpPr>
          <p:nvPr>
            <p:ph type="body" idx="1"/>
          </p:nvPr>
        </p:nvSpPr>
        <p:spPr>
          <a:xfrm>
            <a:off x="673100" y="3835400"/>
            <a:ext cx="22561633" cy="9385384"/>
          </a:xfrm>
          <a:prstGeom prst="rect">
            <a:avLst/>
          </a:prstGeom>
        </p:spPr>
        <p:txBody>
          <a:bodyPr/>
          <a:lstStyle>
            <a:lvl1pPr marL="0" indent="0" algn="ctr">
              <a:lnSpc>
                <a:spcPct val="100000"/>
              </a:lnSpc>
              <a:spcBef>
                <a:spcPts val="5300"/>
              </a:spcBef>
              <a:buSzTx/>
              <a:buNone/>
              <a:defRPr sz="7500"/>
            </a:lvl1pPr>
          </a:lstStyle>
          <a:p>
            <a:r>
              <a:t>This aligns with project standards: 3.3-3.5</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alphaModFix amt="20000"/>
          </a:blip>
          <a:stretch>
            <a:fillRect/>
          </a:stretch>
        </p:blipFill>
        <p:spPr>
          <a:xfrm>
            <a:off x="12852016" y="1390063"/>
            <a:ext cx="12578357" cy="12578358"/>
          </a:xfrm>
          <a:prstGeom prst="rect">
            <a:avLst/>
          </a:prstGeom>
          <a:ln w="12700">
            <a:miter lim="400000"/>
          </a:ln>
        </p:spPr>
      </p:pic>
      <p:sp>
        <p:nvSpPr>
          <p:cNvPr id="264" name="get to know visually"/>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t>get to know visually</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learn about the data"/>
          <p:cNvSpPr txBox="1">
            <a:spLocks noGrp="1"/>
          </p:cNvSpPr>
          <p:nvPr>
            <p:ph type="title"/>
          </p:nvPr>
        </p:nvSpPr>
        <p:spPr>
          <a:xfrm>
            <a:off x="666750" y="355600"/>
            <a:ext cx="23050500" cy="3429000"/>
          </a:xfrm>
          <a:prstGeom prst="rect">
            <a:avLst/>
          </a:prstGeom>
        </p:spPr>
        <p:txBody>
          <a:bodyPr/>
          <a:lstStyle/>
          <a:p>
            <a:r>
              <a:t>learn about the data</a:t>
            </a:r>
          </a:p>
        </p:txBody>
      </p:sp>
      <p:sp>
        <p:nvSpPr>
          <p:cNvPr id="267" name="For quick data exploration, base R plotting functions can provide an expeditious and straightforward approach to understanding your data"/>
          <p:cNvSpPr txBox="1">
            <a:spLocks noGrp="1"/>
          </p:cNvSpPr>
          <p:nvPr>
            <p:ph type="body" idx="1"/>
          </p:nvPr>
        </p:nvSpPr>
        <p:spPr>
          <a:xfrm>
            <a:off x="673100" y="3835400"/>
            <a:ext cx="22561633" cy="10509861"/>
          </a:xfrm>
          <a:prstGeom prst="rect">
            <a:avLst/>
          </a:prstGeom>
        </p:spPr>
        <p:txBody>
          <a:bodyPr anchor="t"/>
          <a:lstStyle>
            <a:lvl1pPr marL="0" indent="0">
              <a:lnSpc>
                <a:spcPct val="100000"/>
              </a:lnSpc>
              <a:spcBef>
                <a:spcPts val="5300"/>
              </a:spcBef>
              <a:buSzTx/>
              <a:buNone/>
              <a:defRPr sz="6500"/>
            </a:lvl1pPr>
          </a:lstStyle>
          <a:p>
            <a:r>
              <a:t>For quick data exploration, base R plotting functions can provide an expeditious and straightforward approach to understanding your data</a:t>
            </a:r>
          </a:p>
        </p:txBody>
      </p:sp>
      <p:sp>
        <p:nvSpPr>
          <p:cNvPr id="268" name="What are some functions to extract this information?"/>
          <p:cNvSpPr txBox="1"/>
          <p:nvPr/>
        </p:nvSpPr>
        <p:spPr>
          <a:xfrm>
            <a:off x="2997939" y="11890476"/>
            <a:ext cx="17911956" cy="11028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500" i="1">
                <a:solidFill>
                  <a:srgbClr val="0433FF"/>
                </a:solidFill>
                <a:latin typeface="Gill Sans"/>
                <a:ea typeface="Gill Sans"/>
                <a:cs typeface="Gill Sans"/>
                <a:sym typeface="Gill Sans"/>
              </a:defRPr>
            </a:lvl1pPr>
          </a:lstStyle>
          <a:p>
            <a:r>
              <a:rPr dirty="0">
                <a:latin typeface="Lato" panose="020F0502020204030203" pitchFamily="34" charset="0"/>
              </a:rPr>
              <a:t>What are some functions to extract this information?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 name="Table"/>
          <p:cNvGraphicFramePr/>
          <p:nvPr>
            <p:extLst>
              <p:ext uri="{D42A27DB-BD31-4B8C-83A1-F6EECF244321}">
                <p14:modId xmlns:p14="http://schemas.microsoft.com/office/powerpoint/2010/main" val="4239255752"/>
              </p:ext>
            </p:extLst>
          </p:nvPr>
        </p:nvGraphicFramePr>
        <p:xfrm>
          <a:off x="2306594" y="4011140"/>
          <a:ext cx="20455151" cy="8851899"/>
        </p:xfrm>
        <a:graphic>
          <a:graphicData uri="http://schemas.openxmlformats.org/drawingml/2006/table">
            <a:tbl>
              <a:tblPr firstRow="1">
                <a:tableStyleId>{4C3C2611-4C71-4FC5-86AE-919BDF0F9419}</a:tableStyleId>
              </a:tblPr>
              <a:tblGrid>
                <a:gridCol w="4637259">
                  <a:extLst>
                    <a:ext uri="{9D8B030D-6E8A-4147-A177-3AD203B41FA5}">
                      <a16:colId xmlns:a16="http://schemas.microsoft.com/office/drawing/2014/main" val="20000"/>
                    </a:ext>
                  </a:extLst>
                </a:gridCol>
                <a:gridCol w="15817892">
                  <a:extLst>
                    <a:ext uri="{9D8B030D-6E8A-4147-A177-3AD203B41FA5}">
                      <a16:colId xmlns:a16="http://schemas.microsoft.com/office/drawing/2014/main" val="20001"/>
                    </a:ext>
                  </a:extLst>
                </a:gridCol>
              </a:tblGrid>
              <a:tr h="1264557">
                <a:tc>
                  <a:txBody>
                    <a:bodyPr/>
                    <a:lstStyle/>
                    <a:p>
                      <a:pPr>
                        <a:defRPr sz="1800">
                          <a:solidFill>
                            <a:srgbClr val="000000"/>
                          </a:solidFill>
                        </a:defRPr>
                      </a:pPr>
                      <a:r>
                        <a:rPr sz="5000" dirty="0">
                          <a:solidFill>
                            <a:srgbClr val="FFFFFF"/>
                          </a:solidFill>
                          <a:latin typeface="Lato" panose="020F05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panose="020F0502020204030203" pitchFamily="34" charset="0"/>
                        </a:rPr>
                        <a:t>Description</a:t>
                      </a:r>
                    </a:p>
                  </a:txBody>
                  <a:tcPr marL="50800" marR="50800" marT="50800" marB="50800" anchor="ctr" horzOverflow="overflow"/>
                </a:tc>
                <a:extLst>
                  <a:ext uri="{0D108BD9-81ED-4DB2-BD59-A6C34878D82A}">
                    <a16:rowId xmlns:a16="http://schemas.microsoft.com/office/drawing/2014/main" val="10000"/>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scatter plot</a:t>
                      </a:r>
                    </a:p>
                  </a:txBody>
                  <a:tcPr marL="50800" marR="50800" marT="50800" marB="50800" anchor="ctr" horzOverflow="overflow"/>
                </a:tc>
                <a:extLst>
                  <a:ext uri="{0D108BD9-81ED-4DB2-BD59-A6C34878D82A}">
                    <a16:rowId xmlns:a16="http://schemas.microsoft.com/office/drawing/2014/main" val="10001"/>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line chart</a:t>
                      </a:r>
                    </a:p>
                  </a:txBody>
                  <a:tcPr marL="50800" marR="50800" marT="50800" marB="50800" anchor="ctr" horzOverflow="overflow"/>
                </a:tc>
                <a:extLst>
                  <a:ext uri="{0D108BD9-81ED-4DB2-BD59-A6C34878D82A}">
                    <a16:rowId xmlns:a16="http://schemas.microsoft.com/office/drawing/2014/main" val="10002"/>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bar chart</a:t>
                      </a:r>
                    </a:p>
                  </a:txBody>
                  <a:tcPr marL="50800" marR="50800" marT="50800" marB="50800" anchor="ctr" horzOverflow="overflow"/>
                </a:tc>
                <a:extLst>
                  <a:ext uri="{0D108BD9-81ED-4DB2-BD59-A6C34878D82A}">
                    <a16:rowId xmlns:a16="http://schemas.microsoft.com/office/drawing/2014/main" val="10003"/>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histogram</a:t>
                      </a:r>
                    </a:p>
                  </a:txBody>
                  <a:tcPr marL="50800" marR="50800" marT="50800" marB="50800" anchor="ctr" horzOverflow="overflow"/>
                </a:tc>
                <a:extLst>
                  <a:ext uri="{0D108BD9-81ED-4DB2-BD59-A6C34878D82A}">
                    <a16:rowId xmlns:a16="http://schemas.microsoft.com/office/drawing/2014/main" val="10004"/>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box plot</a:t>
                      </a:r>
                    </a:p>
                  </a:txBody>
                  <a:tcPr marL="50800" marR="50800" marT="50800" marB="50800" anchor="ctr" horzOverflow="overflow"/>
                </a:tc>
                <a:extLst>
                  <a:ext uri="{0D108BD9-81ED-4DB2-BD59-A6C34878D82A}">
                    <a16:rowId xmlns:a16="http://schemas.microsoft.com/office/drawing/2014/main" val="10005"/>
                  </a:ext>
                </a:extLst>
              </a:tr>
              <a:tr h="1264557">
                <a:tc>
                  <a:txBody>
                    <a:bodyPr/>
                    <a:lstStyle/>
                    <a:p>
                      <a:pPr algn="ctr">
                        <a:defRPr sz="1800">
                          <a:solidFill>
                            <a:srgbClr val="000000"/>
                          </a:solidFill>
                        </a:defRPr>
                      </a:pPr>
                      <a:r>
                        <a:rPr sz="4500" dirty="0">
                          <a:solidFill>
                            <a:srgbClr val="5A5F5E"/>
                          </a:solidFill>
                          <a:latin typeface="Monaco"/>
                          <a:ea typeface="Monaco"/>
                          <a:cs typeface="Monaco"/>
                          <a:sym typeface="Monaco"/>
                        </a:rPr>
                        <a:t>?</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stem &amp; leaf plot</a:t>
                      </a:r>
                    </a:p>
                  </a:txBody>
                  <a:tcPr marL="50800" marR="50800" marT="50800" marB="50800" anchor="ctr" horzOverflow="overflow"/>
                </a:tc>
                <a:extLst>
                  <a:ext uri="{0D108BD9-81ED-4DB2-BD59-A6C34878D82A}">
                    <a16:rowId xmlns:a16="http://schemas.microsoft.com/office/drawing/2014/main" val="10006"/>
                  </a:ext>
                </a:extLst>
              </a:tr>
            </a:tbl>
          </a:graphicData>
        </a:graphic>
      </p:graphicFrame>
      <p:sp>
        <p:nvSpPr>
          <p:cNvPr id="271" name="quick plots"/>
          <p:cNvSpPr txBox="1">
            <a:spLocks noGrp="1"/>
          </p:cNvSpPr>
          <p:nvPr>
            <p:ph type="title"/>
          </p:nvPr>
        </p:nvSpPr>
        <p:spPr>
          <a:xfrm>
            <a:off x="666750" y="355600"/>
            <a:ext cx="23050500" cy="3429000"/>
          </a:xfrm>
          <a:prstGeom prst="rect">
            <a:avLst/>
          </a:prstGeom>
        </p:spPr>
        <p:txBody>
          <a:bodyPr/>
          <a:lstStyle>
            <a:lvl1pPr>
              <a:defRPr sz="8000"/>
            </a:lvl1pPr>
          </a:lstStyle>
          <a:p>
            <a:r>
              <a:t>quick plots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3" name="Table"/>
          <p:cNvGraphicFramePr/>
          <p:nvPr>
            <p:extLst>
              <p:ext uri="{D42A27DB-BD31-4B8C-83A1-F6EECF244321}">
                <p14:modId xmlns:p14="http://schemas.microsoft.com/office/powerpoint/2010/main" val="2327737371"/>
              </p:ext>
            </p:extLst>
          </p:nvPr>
        </p:nvGraphicFramePr>
        <p:xfrm>
          <a:off x="2306594" y="4011140"/>
          <a:ext cx="20455151" cy="8851899"/>
        </p:xfrm>
        <a:graphic>
          <a:graphicData uri="http://schemas.openxmlformats.org/drawingml/2006/table">
            <a:tbl>
              <a:tblPr firstRow="1">
                <a:tableStyleId>{4C3C2611-4C71-4FC5-86AE-919BDF0F9419}</a:tableStyleId>
              </a:tblPr>
              <a:tblGrid>
                <a:gridCol w="8746491">
                  <a:extLst>
                    <a:ext uri="{9D8B030D-6E8A-4147-A177-3AD203B41FA5}">
                      <a16:colId xmlns:a16="http://schemas.microsoft.com/office/drawing/2014/main" val="20000"/>
                    </a:ext>
                  </a:extLst>
                </a:gridCol>
                <a:gridCol w="11708660">
                  <a:extLst>
                    <a:ext uri="{9D8B030D-6E8A-4147-A177-3AD203B41FA5}">
                      <a16:colId xmlns:a16="http://schemas.microsoft.com/office/drawing/2014/main" val="20001"/>
                    </a:ext>
                  </a:extLst>
                </a:gridCol>
              </a:tblGrid>
              <a:tr h="1264557">
                <a:tc>
                  <a:txBody>
                    <a:bodyPr/>
                    <a:lstStyle/>
                    <a:p>
                      <a:pPr>
                        <a:defRPr sz="1800">
                          <a:solidFill>
                            <a:srgbClr val="000000"/>
                          </a:solidFill>
                        </a:defRPr>
                      </a:pPr>
                      <a:r>
                        <a:rPr sz="50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Light" panose="020F0302020204030203" pitchFamily="34" charset="0"/>
                        </a:rPr>
                        <a:t>Description</a:t>
                      </a:r>
                    </a:p>
                  </a:txBody>
                  <a:tcPr marL="50800" marR="50800" marT="50800" marB="50800" anchor="ctr" horzOverflow="overflow"/>
                </a:tc>
                <a:extLst>
                  <a:ext uri="{0D108BD9-81ED-4DB2-BD59-A6C34878D82A}">
                    <a16:rowId xmlns:a16="http://schemas.microsoft.com/office/drawing/2014/main" val="10000"/>
                  </a:ext>
                </a:extLst>
              </a:tr>
              <a:tr h="1264557">
                <a:tc>
                  <a:txBody>
                    <a:bodyPr/>
                    <a:lstStyle/>
                    <a:p>
                      <a:pPr algn="l">
                        <a:defRPr sz="1800">
                          <a:solidFill>
                            <a:srgbClr val="000000"/>
                          </a:solidFill>
                        </a:defRPr>
                      </a:pPr>
                      <a:r>
                        <a:rPr sz="4500">
                          <a:solidFill>
                            <a:srgbClr val="5A5F5E"/>
                          </a:solidFill>
                          <a:latin typeface="Monaco"/>
                          <a:ea typeface="Monaco"/>
                          <a:cs typeface="Monaco"/>
                          <a:sym typeface="Monaco"/>
                        </a:rPr>
                        <a:t> plot(x, y)</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scatter plot</a:t>
                      </a:r>
                    </a:p>
                  </a:txBody>
                  <a:tcPr marL="50800" marR="50800" marT="50800" marB="50800" anchor="ctr" horzOverflow="overflow"/>
                </a:tc>
                <a:extLst>
                  <a:ext uri="{0D108BD9-81ED-4DB2-BD59-A6C34878D82A}">
                    <a16:rowId xmlns:a16="http://schemas.microsoft.com/office/drawing/2014/main" val="10001"/>
                  </a:ext>
                </a:extLst>
              </a:tr>
              <a:tr h="1264557">
                <a:tc>
                  <a:txBody>
                    <a:bodyPr/>
                    <a:lstStyle/>
                    <a:p>
                      <a:pPr algn="l">
                        <a:defRPr sz="1800">
                          <a:solidFill>
                            <a:srgbClr val="000000"/>
                          </a:solidFill>
                        </a:defRPr>
                      </a:pPr>
                      <a:r>
                        <a:rPr sz="4500" dirty="0">
                          <a:solidFill>
                            <a:srgbClr val="5A5F5E"/>
                          </a:solidFill>
                          <a:latin typeface="Monaco"/>
                          <a:ea typeface="Monaco"/>
                          <a:cs typeface="Monaco"/>
                          <a:sym typeface="Monaco"/>
                        </a:rPr>
                        <a:t> plot(x, y, type = “l”)</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line chart</a:t>
                      </a:r>
                    </a:p>
                  </a:txBody>
                  <a:tcPr marL="50800" marR="50800" marT="50800" marB="50800" anchor="ctr" horzOverflow="overflow"/>
                </a:tc>
                <a:extLst>
                  <a:ext uri="{0D108BD9-81ED-4DB2-BD59-A6C34878D82A}">
                    <a16:rowId xmlns:a16="http://schemas.microsoft.com/office/drawing/2014/main" val="10002"/>
                  </a:ext>
                </a:extLst>
              </a:tr>
              <a:tr h="1264557">
                <a:tc>
                  <a:txBody>
                    <a:bodyPr/>
                    <a:lstStyle/>
                    <a:p>
                      <a:pPr algn="l">
                        <a:defRPr sz="1800">
                          <a:solidFill>
                            <a:srgbClr val="000000"/>
                          </a:solidFill>
                        </a:defRPr>
                      </a:pPr>
                      <a:r>
                        <a:rPr sz="4500" dirty="0">
                          <a:solidFill>
                            <a:srgbClr val="5A5F5E"/>
                          </a:solidFill>
                          <a:latin typeface="Monaco"/>
                          <a:ea typeface="Monaco"/>
                          <a:cs typeface="Monaco"/>
                          <a:sym typeface="Monaco"/>
                        </a:rPr>
                        <a:t> </a:t>
                      </a:r>
                      <a:r>
                        <a:rPr sz="4500" dirty="0" err="1">
                          <a:solidFill>
                            <a:srgbClr val="5A5F5E"/>
                          </a:solidFill>
                          <a:latin typeface="Monaco"/>
                          <a:ea typeface="Monaco"/>
                          <a:cs typeface="Monaco"/>
                          <a:sym typeface="Monaco"/>
                        </a:rPr>
                        <a:t>barplot</a:t>
                      </a:r>
                      <a:r>
                        <a:rPr sz="4500" dirty="0">
                          <a:solidFill>
                            <a:srgbClr val="5A5F5E"/>
                          </a:solidFill>
                          <a:latin typeface="Monaco"/>
                          <a:ea typeface="Monaco"/>
                          <a:cs typeface="Monaco"/>
                          <a:sym typeface="Monaco"/>
                        </a:rPr>
                        <a:t>(table(x))</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bar chart</a:t>
                      </a:r>
                    </a:p>
                  </a:txBody>
                  <a:tcPr marL="50800" marR="50800" marT="50800" marB="50800" anchor="ctr" horzOverflow="overflow"/>
                </a:tc>
                <a:extLst>
                  <a:ext uri="{0D108BD9-81ED-4DB2-BD59-A6C34878D82A}">
                    <a16:rowId xmlns:a16="http://schemas.microsoft.com/office/drawing/2014/main" val="10003"/>
                  </a:ext>
                </a:extLst>
              </a:tr>
              <a:tr h="1264557">
                <a:tc>
                  <a:txBody>
                    <a:bodyPr/>
                    <a:lstStyle/>
                    <a:p>
                      <a:pPr algn="l">
                        <a:defRPr sz="1800">
                          <a:solidFill>
                            <a:srgbClr val="000000"/>
                          </a:solidFill>
                        </a:defRPr>
                      </a:pPr>
                      <a:r>
                        <a:rPr sz="4500" dirty="0">
                          <a:solidFill>
                            <a:srgbClr val="5A5F5E"/>
                          </a:solidFill>
                          <a:latin typeface="Monaco"/>
                          <a:ea typeface="Monaco"/>
                          <a:cs typeface="Monaco"/>
                          <a:sym typeface="Monaco"/>
                        </a:rPr>
                        <a:t> </a:t>
                      </a:r>
                      <a:r>
                        <a:rPr sz="4500" dirty="0" err="1">
                          <a:solidFill>
                            <a:srgbClr val="5A5F5E"/>
                          </a:solidFill>
                          <a:latin typeface="Monaco"/>
                          <a:ea typeface="Monaco"/>
                          <a:cs typeface="Monaco"/>
                          <a:sym typeface="Monaco"/>
                        </a:rPr>
                        <a:t>hist</a:t>
                      </a:r>
                      <a:r>
                        <a:rPr sz="4500" dirty="0">
                          <a:solidFill>
                            <a:srgbClr val="5A5F5E"/>
                          </a:solidFill>
                          <a:latin typeface="Monaco"/>
                          <a:ea typeface="Monaco"/>
                          <a:cs typeface="Monaco"/>
                          <a:sym typeface="Monaco"/>
                        </a:rPr>
                        <a:t>(x)</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histogram</a:t>
                      </a:r>
                    </a:p>
                  </a:txBody>
                  <a:tcPr marL="50800" marR="50800" marT="50800" marB="50800" anchor="ctr" horzOverflow="overflow"/>
                </a:tc>
                <a:extLst>
                  <a:ext uri="{0D108BD9-81ED-4DB2-BD59-A6C34878D82A}">
                    <a16:rowId xmlns:a16="http://schemas.microsoft.com/office/drawing/2014/main" val="10004"/>
                  </a:ext>
                </a:extLst>
              </a:tr>
              <a:tr h="1264557">
                <a:tc>
                  <a:txBody>
                    <a:bodyPr/>
                    <a:lstStyle/>
                    <a:p>
                      <a:pPr algn="l">
                        <a:defRPr sz="1800">
                          <a:solidFill>
                            <a:srgbClr val="000000"/>
                          </a:solidFill>
                        </a:defRPr>
                      </a:pPr>
                      <a:r>
                        <a:rPr sz="4500" dirty="0">
                          <a:solidFill>
                            <a:srgbClr val="5A5F5E"/>
                          </a:solidFill>
                          <a:latin typeface="Monaco"/>
                          <a:ea typeface="Monaco"/>
                          <a:cs typeface="Monaco"/>
                          <a:sym typeface="Monaco"/>
                        </a:rPr>
                        <a:t> boxplot(</a:t>
                      </a:r>
                      <a:r>
                        <a:rPr lang="en-US" sz="4500" dirty="0">
                          <a:solidFill>
                            <a:srgbClr val="5A5F5E"/>
                          </a:solidFill>
                          <a:latin typeface="Monaco"/>
                          <a:ea typeface="Monaco"/>
                          <a:cs typeface="Monaco"/>
                          <a:sym typeface="Monaco"/>
                        </a:rPr>
                        <a:t>y</a:t>
                      </a:r>
                      <a:r>
                        <a:rPr sz="4500" dirty="0">
                          <a:solidFill>
                            <a:srgbClr val="5A5F5E"/>
                          </a:solidFill>
                          <a:latin typeface="Monaco"/>
                          <a:ea typeface="Monaco"/>
                          <a:cs typeface="Monaco"/>
                          <a:sym typeface="Monaco"/>
                        </a:rPr>
                        <a:t> ~ </a:t>
                      </a:r>
                      <a:r>
                        <a:rPr lang="en-US" sz="4500" dirty="0">
                          <a:solidFill>
                            <a:srgbClr val="5A5F5E"/>
                          </a:solidFill>
                          <a:latin typeface="Monaco"/>
                          <a:ea typeface="Monaco"/>
                          <a:cs typeface="Monaco"/>
                          <a:sym typeface="Monaco"/>
                        </a:rPr>
                        <a:t>x</a:t>
                      </a:r>
                      <a:r>
                        <a:rPr sz="4500" dirty="0">
                          <a:solidFill>
                            <a:srgbClr val="5A5F5E"/>
                          </a:solidFill>
                          <a:latin typeface="Monaco"/>
                          <a:ea typeface="Monaco"/>
                          <a:cs typeface="Monaco"/>
                          <a:sym typeface="Monaco"/>
                        </a:rPr>
                        <a:t>, data)</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box plot</a:t>
                      </a:r>
                    </a:p>
                  </a:txBody>
                  <a:tcPr marL="50800" marR="50800" marT="50800" marB="50800" anchor="ctr" horzOverflow="overflow"/>
                </a:tc>
                <a:extLst>
                  <a:ext uri="{0D108BD9-81ED-4DB2-BD59-A6C34878D82A}">
                    <a16:rowId xmlns:a16="http://schemas.microsoft.com/office/drawing/2014/main" val="10005"/>
                  </a:ext>
                </a:extLst>
              </a:tr>
              <a:tr h="1264557">
                <a:tc>
                  <a:txBody>
                    <a:bodyPr/>
                    <a:lstStyle/>
                    <a:p>
                      <a:pPr algn="l">
                        <a:defRPr sz="1800">
                          <a:solidFill>
                            <a:srgbClr val="000000"/>
                          </a:solidFill>
                        </a:defRPr>
                      </a:pPr>
                      <a:r>
                        <a:rPr sz="4500">
                          <a:solidFill>
                            <a:srgbClr val="5A5F5E"/>
                          </a:solidFill>
                          <a:latin typeface="Monaco"/>
                          <a:ea typeface="Monaco"/>
                          <a:cs typeface="Monaco"/>
                          <a:sym typeface="Monaco"/>
                        </a:rPr>
                        <a:t> stem(x)</a:t>
                      </a:r>
                    </a:p>
                  </a:txBody>
                  <a:tcPr marL="50800" marR="50800" marT="50800" marB="50800" anchor="ctr" horzOverflow="overflow"/>
                </a:tc>
                <a:tc>
                  <a:txBody>
                    <a:bodyPr/>
                    <a:lstStyle/>
                    <a:p>
                      <a:pPr algn="l">
                        <a:defRPr sz="1800">
                          <a:solidFill>
                            <a:srgbClr val="000000"/>
                          </a:solidFill>
                        </a:defRPr>
                      </a:pPr>
                      <a:r>
                        <a:rPr sz="5000" dirty="0">
                          <a:solidFill>
                            <a:srgbClr val="5A5F5E"/>
                          </a:solidFill>
                          <a:latin typeface="Lato Light" panose="020F0302020204030203" pitchFamily="34" charset="0"/>
                        </a:rPr>
                        <a:t> stem &amp; leaf plot</a:t>
                      </a:r>
                    </a:p>
                  </a:txBody>
                  <a:tcPr marL="50800" marR="50800" marT="50800" marB="50800" anchor="ctr" horzOverflow="overflow"/>
                </a:tc>
                <a:extLst>
                  <a:ext uri="{0D108BD9-81ED-4DB2-BD59-A6C34878D82A}">
                    <a16:rowId xmlns:a16="http://schemas.microsoft.com/office/drawing/2014/main" val="10006"/>
                  </a:ext>
                </a:extLst>
              </a:tr>
            </a:tbl>
          </a:graphicData>
        </a:graphic>
      </p:graphicFrame>
      <p:sp>
        <p:nvSpPr>
          <p:cNvPr id="274" name="quick plots"/>
          <p:cNvSpPr txBox="1">
            <a:spLocks noGrp="1"/>
          </p:cNvSpPr>
          <p:nvPr>
            <p:ph type="title"/>
          </p:nvPr>
        </p:nvSpPr>
        <p:spPr>
          <a:xfrm>
            <a:off x="666750" y="355600"/>
            <a:ext cx="23050500" cy="3429000"/>
          </a:xfrm>
          <a:prstGeom prst="rect">
            <a:avLst/>
          </a:prstGeom>
        </p:spPr>
        <p:txBody>
          <a:bodyPr/>
          <a:lstStyle>
            <a:lvl1pPr>
              <a:defRPr sz="8000"/>
            </a:lvl1pPr>
          </a:lstStyle>
          <a:p>
            <a:r>
              <a:t>quick plots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important"/>
          <p:cNvSpPr txBox="1">
            <a:spLocks noGrp="1"/>
          </p:cNvSpPr>
          <p:nvPr>
            <p:ph type="title"/>
          </p:nvPr>
        </p:nvSpPr>
        <p:spPr>
          <a:xfrm>
            <a:off x="666750" y="355600"/>
            <a:ext cx="23050500" cy="3429000"/>
          </a:xfrm>
          <a:prstGeom prst="rect">
            <a:avLst/>
          </a:prstGeom>
        </p:spPr>
        <p:txBody>
          <a:bodyPr/>
          <a:lstStyle/>
          <a:p>
            <a:r>
              <a:t>important</a:t>
            </a:r>
          </a:p>
        </p:txBody>
      </p:sp>
      <p:sp>
        <p:nvSpPr>
          <p:cNvPr id="277" name="This somewhat aligns to standard 4.2; however, in week 5 you will learn to create much more meaningful visualizations."/>
          <p:cNvSpPr txBox="1">
            <a:spLocks noGrp="1"/>
          </p:cNvSpPr>
          <p:nvPr>
            <p:ph type="body" idx="1"/>
          </p:nvPr>
        </p:nvSpPr>
        <p:spPr>
          <a:xfrm>
            <a:off x="673100" y="3835400"/>
            <a:ext cx="22561633" cy="9385384"/>
          </a:xfrm>
          <a:prstGeom prst="rect">
            <a:avLst/>
          </a:prstGeom>
        </p:spPr>
        <p:txBody>
          <a:bodyPr/>
          <a:lstStyle>
            <a:lvl1pPr marL="0" indent="0" algn="ctr">
              <a:lnSpc>
                <a:spcPct val="100000"/>
              </a:lnSpc>
              <a:spcBef>
                <a:spcPts val="5300"/>
              </a:spcBef>
              <a:buSzTx/>
              <a:buNone/>
              <a:defRPr sz="7500"/>
            </a:lvl1pPr>
          </a:lstStyle>
          <a:p>
            <a:r>
              <a:t>This somewhat aligns to standard 4.2; however, in week 5 you will learn to create much more meaningful visualizations.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Unless the data is something I’ve analyzed a lot before, I usually feel like the blind men and the elephant.”…"/>
          <p:cNvSpPr txBox="1"/>
          <p:nvPr/>
        </p:nvSpPr>
        <p:spPr>
          <a:xfrm>
            <a:off x="1448196" y="9618895"/>
            <a:ext cx="21487608" cy="34573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5200"/>
            </a:pPr>
            <a:r>
              <a:rPr sz="6000" i="1" dirty="0">
                <a:latin typeface="Lato" panose="020F0502020204030203" pitchFamily="34" charset="0"/>
                <a:ea typeface="Gill Sans"/>
                <a:cs typeface="Gill Sans"/>
                <a:sym typeface="Gill Sans"/>
              </a:rPr>
              <a:t>“Unless the data is something I’ve analyzed a lot before, I usually feel like the blind men and the elephant.”</a:t>
            </a:r>
          </a:p>
          <a:p>
            <a:pPr lvl="8">
              <a:defRPr sz="5200"/>
            </a:pPr>
            <a:endParaRPr sz="6000" i="1" dirty="0">
              <a:latin typeface="Lato" panose="020F0502020204030203" pitchFamily="34" charset="0"/>
              <a:ea typeface="Gill Sans"/>
              <a:cs typeface="Gill Sans"/>
              <a:sym typeface="Gill Sans"/>
            </a:endParaRPr>
          </a:p>
          <a:p>
            <a:pPr lvl="8">
              <a:defRPr sz="5200"/>
            </a:pPr>
            <a:r>
              <a:rPr sz="3800" dirty="0">
                <a:latin typeface="Lato" panose="020F0502020204030203" pitchFamily="34" charset="0"/>
              </a:rPr>
              <a:t>- Jeff Leek</a:t>
            </a:r>
          </a:p>
        </p:txBody>
      </p:sp>
      <p:pic>
        <p:nvPicPr>
          <p:cNvPr id="142" name="Image" descr="Image"/>
          <p:cNvPicPr>
            <a:picLocks noChangeAspect="1"/>
          </p:cNvPicPr>
          <p:nvPr/>
        </p:nvPicPr>
        <p:blipFill>
          <a:blip r:embed="rId2"/>
          <a:stretch>
            <a:fillRect/>
          </a:stretch>
        </p:blipFill>
        <p:spPr>
          <a:xfrm>
            <a:off x="4800600" y="90712"/>
            <a:ext cx="14782800" cy="94488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279" name="time to flex our new knowledge muscles!"/>
          <p:cNvSpPr txBox="1">
            <a:spLocks noGrp="1"/>
          </p:cNvSpPr>
          <p:nvPr>
            <p:ph type="title"/>
          </p:nvPr>
        </p:nvSpPr>
        <p:spPr>
          <a:prstGeom prst="rect">
            <a:avLst/>
          </a:prstGeom>
        </p:spPr>
        <p:txBody>
          <a:bodyPr anchor="t"/>
          <a:lstStyle>
            <a:lvl1pPr>
              <a:defRPr sz="8800">
                <a:solidFill>
                  <a:srgbClr val="005493"/>
                </a:solidFill>
              </a:defRPr>
            </a:lvl1pPr>
          </a:lstStyle>
          <a:p>
            <a:r>
              <a:rPr dirty="0"/>
              <a:t>time to flex our new knowledge muscles!</a:t>
            </a:r>
          </a:p>
        </p:txBody>
      </p:sp>
      <p:sp>
        <p:nvSpPr>
          <p:cNvPr id="280" name="Let’s review and apply what you’ve learned with 3 use-cases"/>
          <p:cNvSpPr txBox="1">
            <a:spLocks noGrp="1"/>
          </p:cNvSpPr>
          <p:nvPr>
            <p:ph type="body" idx="1"/>
          </p:nvPr>
        </p:nvSpPr>
        <p:spPr>
          <a:prstGeom prst="rect">
            <a:avLst/>
          </a:prstGeom>
        </p:spPr>
        <p:txBody>
          <a:bodyPr anchor="b">
            <a:normAutofit/>
          </a:bodyPr>
          <a:lstStyle>
            <a:lvl1pPr marL="0" indent="0" algn="ctr">
              <a:buSzTx/>
              <a:buNone/>
              <a:defRPr sz="8000" i="1">
                <a:solidFill>
                  <a:srgbClr val="005493"/>
                </a:solidFill>
                <a:latin typeface="Gill Sans"/>
                <a:ea typeface="Gill Sans"/>
                <a:cs typeface="Gill Sans"/>
                <a:sym typeface="Gill Sans"/>
              </a:defRPr>
            </a:lvl1pPr>
          </a:lstStyle>
          <a:p>
            <a:r>
              <a:rPr sz="7200" dirty="0">
                <a:latin typeface="Lato" panose="020F0502020204030203" pitchFamily="34" charset="0"/>
              </a:rPr>
              <a:t>Let’s review and apply what you’ve learned </a:t>
            </a:r>
            <a:r>
              <a:rPr lang="en-US" sz="7200" dirty="0">
                <a:latin typeface="Lato" panose="020F0502020204030203" pitchFamily="34" charset="0"/>
              </a:rPr>
              <a:t>a</a:t>
            </a:r>
            <a:r>
              <a:rPr sz="7200" dirty="0">
                <a:latin typeface="Lato" panose="020F0502020204030203" pitchFamily="34" charset="0"/>
              </a:rPr>
              <a:t> use-case</a:t>
            </a:r>
          </a:p>
        </p:txBody>
      </p:sp>
      <p:pic>
        <p:nvPicPr>
          <p:cNvPr id="281" name="pasted-image.gif" descr="pasted-image.gif"/>
          <p:cNvPicPr>
            <a:picLocks/>
          </p:cNvPicPr>
          <p:nvPr/>
        </p:nvPicPr>
        <p:blipFill>
          <a:blip r:embed="rId2"/>
          <a:stretch>
            <a:fillRect/>
          </a:stretch>
        </p:blipFill>
        <p:spPr>
          <a:xfrm>
            <a:off x="5736515" y="3634636"/>
            <a:ext cx="12910970" cy="726242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283" name="Group challenge"/>
          <p:cNvSpPr txBox="1">
            <a:spLocks noGrp="1"/>
          </p:cNvSpPr>
          <p:nvPr>
            <p:ph type="title"/>
          </p:nvPr>
        </p:nvSpPr>
        <p:spPr>
          <a:xfrm>
            <a:off x="666750" y="303407"/>
            <a:ext cx="23050500" cy="3141119"/>
          </a:xfrm>
          <a:prstGeom prst="rect">
            <a:avLst/>
          </a:prstGeom>
        </p:spPr>
        <p:txBody>
          <a:bodyPr/>
          <a:lstStyle>
            <a:lvl1pPr>
              <a:defRPr>
                <a:solidFill>
                  <a:srgbClr val="FFFFFF"/>
                </a:solidFill>
              </a:defRPr>
            </a:lvl1pPr>
          </a:lstStyle>
          <a:p>
            <a:r>
              <a:t>Group challenge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78" y="3333135"/>
            <a:ext cx="12998245" cy="9748684"/>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411" name="excel files"/>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t>excel files</a:t>
            </a:r>
          </a:p>
        </p:txBody>
      </p:sp>
      <p:sp>
        <p:nvSpPr>
          <p:cNvPr id="412" name="xxxx.xlsx"/>
          <p:cNvSpPr txBox="1"/>
          <p:nvPr/>
        </p:nvSpPr>
        <p:spPr>
          <a:xfrm>
            <a:off x="870671" y="10852634"/>
            <a:ext cx="3543860" cy="8994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FFFFFF"/>
                </a:solidFill>
                <a:latin typeface="Monaco"/>
                <a:ea typeface="Monaco"/>
                <a:cs typeface="Monaco"/>
                <a:sym typeface="Monaco"/>
              </a:defRPr>
            </a:lvl1pPr>
          </a:lstStyle>
          <a:p>
            <a:r>
              <a:t>xxxx.xlsx</a:t>
            </a:r>
          </a:p>
        </p:txBody>
      </p:sp>
      <p:pic>
        <p:nvPicPr>
          <p:cNvPr id="413" name="Image" descr="Image"/>
          <p:cNvPicPr>
            <a:picLocks noChangeAspect="1"/>
          </p:cNvPicPr>
          <p:nvPr/>
        </p:nvPicPr>
        <p:blipFill>
          <a:blip r:embed="rId2">
            <a:alphaModFix amt="20000"/>
          </a:blip>
          <a:stretch>
            <a:fillRect/>
          </a:stretch>
        </p:blipFill>
        <p:spPr>
          <a:xfrm>
            <a:off x="11206624" y="391350"/>
            <a:ext cx="13349140" cy="1334914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What spreadsheets are contained in the aircraft.xlsx file?…"/>
          <p:cNvSpPr txBox="1"/>
          <p:nvPr/>
        </p:nvSpPr>
        <p:spPr>
          <a:xfrm>
            <a:off x="673100" y="3835400"/>
            <a:ext cx="21521336" cy="105098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1083468" indent="-1083468" algn="l">
              <a:spcBef>
                <a:spcPts val="5300"/>
              </a:spcBef>
              <a:buSzPct val="100000"/>
              <a:buAutoNum type="arabicPeriod"/>
              <a:defRPr sz="6500"/>
            </a:pPr>
            <a:r>
              <a:rPr dirty="0">
                <a:latin typeface="Lato Light" panose="020F0302020204030203" pitchFamily="34" charset="0"/>
              </a:rPr>
              <a:t>What spreadsheets are contained in the aircraft.xlsx file?</a:t>
            </a:r>
          </a:p>
          <a:p>
            <a:pPr marL="1083468" indent="-1083468" algn="l">
              <a:spcBef>
                <a:spcPts val="5300"/>
              </a:spcBef>
              <a:buSzPct val="100000"/>
              <a:buAutoNum type="arabicPeriod"/>
              <a:defRPr sz="6500"/>
            </a:pPr>
            <a:r>
              <a:rPr dirty="0">
                <a:latin typeface="Lato Light" panose="020F0302020204030203" pitchFamily="34" charset="0"/>
              </a:rPr>
              <a:t>Read in the Trainers worksheet data without the header information.</a:t>
            </a:r>
          </a:p>
        </p:txBody>
      </p:sp>
      <p:sp>
        <p:nvSpPr>
          <p:cNvPr id="416" name="import"/>
          <p:cNvSpPr txBox="1">
            <a:spLocks noGrp="1"/>
          </p:cNvSpPr>
          <p:nvPr>
            <p:ph type="title"/>
          </p:nvPr>
        </p:nvSpPr>
        <p:spPr>
          <a:xfrm>
            <a:off x="666750" y="355600"/>
            <a:ext cx="23050500" cy="3429000"/>
          </a:xfrm>
          <a:prstGeom prst="rect">
            <a:avLst/>
          </a:prstGeom>
        </p:spPr>
        <p:txBody>
          <a:bodyPr/>
          <a:lstStyle/>
          <a:p>
            <a:r>
              <a:t>import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18"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19" name="# 1. What spreadsheets are contained in the aircraft.xlsx file?…"/>
          <p:cNvSpPr txBox="1"/>
          <p:nvPr/>
        </p:nvSpPr>
        <p:spPr>
          <a:xfrm>
            <a:off x="703751" y="3374601"/>
            <a:ext cx="22368322" cy="477088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4000">
                <a:solidFill>
                  <a:srgbClr val="85888D"/>
                </a:solidFill>
                <a:latin typeface="Monaco"/>
                <a:ea typeface="Monaco"/>
                <a:cs typeface="Monaco"/>
                <a:sym typeface="Monaco"/>
              </a:defRPr>
            </a:pPr>
            <a:r>
              <a:t># 1. What spreadsheets are contained in the aircraft.xlsx file?</a:t>
            </a:r>
          </a:p>
          <a:p>
            <a:pPr algn="l">
              <a:defRPr sz="4000">
                <a:latin typeface="Monaco"/>
                <a:ea typeface="Monaco"/>
                <a:cs typeface="Monaco"/>
                <a:sym typeface="Monaco"/>
              </a:defRPr>
            </a:pPr>
            <a:endParaRPr/>
          </a:p>
          <a:p>
            <a:pPr algn="l">
              <a:defRPr sz="4000">
                <a:latin typeface="Monaco"/>
                <a:ea typeface="Monaco"/>
                <a:cs typeface="Monaco"/>
                <a:sym typeface="Monaco"/>
              </a:defRPr>
            </a:pPr>
            <a:r>
              <a:t>library(readxl)</a:t>
            </a:r>
          </a:p>
          <a:p>
            <a:pPr algn="l">
              <a:defRPr sz="4000">
                <a:latin typeface="Monaco"/>
                <a:ea typeface="Monaco"/>
                <a:cs typeface="Monaco"/>
                <a:sym typeface="Monaco"/>
              </a:defRPr>
            </a:pPr>
            <a:r>
              <a:t>excel_sheets("data/aircraft.xlsx")</a:t>
            </a:r>
          </a:p>
          <a:p>
            <a:pPr algn="l">
              <a:defRPr sz="4000">
                <a:solidFill>
                  <a:srgbClr val="85888D"/>
                </a:solidFill>
                <a:latin typeface="Monaco"/>
                <a:ea typeface="Monaco"/>
                <a:cs typeface="Monaco"/>
                <a:sym typeface="Monaco"/>
              </a:defRPr>
            </a:pPr>
            <a:r>
              <a:t>[1] "Bombers"              "Fighters"             "Trainers"            </a:t>
            </a:r>
          </a:p>
          <a:p>
            <a:pPr algn="l">
              <a:defRPr sz="4000">
                <a:solidFill>
                  <a:srgbClr val="85888D"/>
                </a:solidFill>
                <a:latin typeface="Monaco"/>
                <a:ea typeface="Monaco"/>
                <a:cs typeface="Monaco"/>
                <a:sym typeface="Monaco"/>
              </a:defRPr>
            </a:pPr>
            <a:r>
              <a:t>[4] "UAV_Drones"           "Tankers_Transporters"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21"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22" name="# 2. Read in the Trainers worksheet data without the header information.…"/>
          <p:cNvSpPr txBox="1"/>
          <p:nvPr/>
        </p:nvSpPr>
        <p:spPr>
          <a:xfrm>
            <a:off x="703751" y="3374601"/>
            <a:ext cx="22978022" cy="1284808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4000">
                <a:solidFill>
                  <a:srgbClr val="85888D"/>
                </a:solidFill>
                <a:latin typeface="Monaco"/>
                <a:ea typeface="Monaco"/>
                <a:cs typeface="Monaco"/>
                <a:sym typeface="Monaco"/>
              </a:defRPr>
            </a:pPr>
            <a:r>
              <a:t># 2. Read in the Trainers worksheet data without the header information.</a:t>
            </a:r>
          </a:p>
          <a:p>
            <a:pPr algn="l">
              <a:defRPr sz="4000">
                <a:latin typeface="Monaco"/>
                <a:ea typeface="Monaco"/>
                <a:cs typeface="Monaco"/>
                <a:sym typeface="Monaco"/>
              </a:defRPr>
            </a:pPr>
            <a:endParaRPr/>
          </a:p>
          <a:p>
            <a:pPr algn="l">
              <a:defRPr sz="4000">
                <a:latin typeface="Monaco"/>
                <a:ea typeface="Monaco"/>
                <a:cs typeface="Monaco"/>
                <a:sym typeface="Monaco"/>
              </a:defRPr>
            </a:pPr>
            <a:r>
              <a:t>aircraft &lt;- read_excel("data/aircraft.xlsx", sheet = "Trainers", skip = 3)</a:t>
            </a:r>
          </a:p>
          <a:p>
            <a:pPr algn="l">
              <a:defRPr sz="4000">
                <a:latin typeface="Monaco"/>
                <a:ea typeface="Monaco"/>
                <a:cs typeface="Monaco"/>
                <a:sym typeface="Monaco"/>
              </a:defRPr>
            </a:pPr>
            <a:r>
              <a:t>aircraft</a:t>
            </a:r>
          </a:p>
          <a:p>
            <a:pPr algn="l">
              <a:defRPr sz="4000">
                <a:solidFill>
                  <a:srgbClr val="85888D"/>
                </a:solidFill>
                <a:latin typeface="Monaco"/>
                <a:ea typeface="Monaco"/>
                <a:cs typeface="Monaco"/>
                <a:sym typeface="Monaco"/>
              </a:defRPr>
            </a:pPr>
            <a:r>
              <a:t># A tibble: 187 x 6</a:t>
            </a:r>
          </a:p>
          <a:p>
            <a:pPr algn="l">
              <a:defRPr sz="4000">
                <a:solidFill>
                  <a:srgbClr val="85888D"/>
                </a:solidFill>
                <a:latin typeface="Monaco"/>
                <a:ea typeface="Monaco"/>
                <a:cs typeface="Monaco"/>
                <a:sym typeface="Monaco"/>
              </a:defRPr>
            </a:pPr>
            <a:r>
              <a:t>      Type    MD    FY    FH  Gallons     Cost</a:t>
            </a:r>
          </a:p>
          <a:p>
            <a:pPr algn="l">
              <a:defRPr sz="4000">
                <a:solidFill>
                  <a:srgbClr val="85888D"/>
                </a:solidFill>
                <a:latin typeface="Monaco"/>
                <a:ea typeface="Monaco"/>
                <a:cs typeface="Monaco"/>
                <a:sym typeface="Monaco"/>
              </a:defRPr>
            </a:pPr>
            <a:r>
              <a:t>     &lt;chr&gt; &lt;chr&gt; &lt;dbl&gt; &lt;dbl&gt;    &lt;dbl&gt;    &lt;dbl&gt;</a:t>
            </a:r>
          </a:p>
          <a:p>
            <a:pPr algn="l">
              <a:defRPr sz="4000">
                <a:solidFill>
                  <a:srgbClr val="85888D"/>
                </a:solidFill>
                <a:latin typeface="Monaco"/>
                <a:ea typeface="Monaco"/>
                <a:cs typeface="Monaco"/>
                <a:sym typeface="Monaco"/>
              </a:defRPr>
            </a:pPr>
            <a:r>
              <a:t> 1 Trainer AT-38  1996 12517  6681614  5641569</a:t>
            </a:r>
          </a:p>
          <a:p>
            <a:pPr algn="l">
              <a:defRPr sz="4000">
                <a:solidFill>
                  <a:srgbClr val="85888D"/>
                </a:solidFill>
                <a:latin typeface="Monaco"/>
                <a:ea typeface="Monaco"/>
                <a:cs typeface="Monaco"/>
                <a:sym typeface="Monaco"/>
              </a:defRPr>
            </a:pPr>
            <a:r>
              <a:t> 2 Trainer AT-38  1997 11656  7707001  6506680</a:t>
            </a:r>
          </a:p>
          <a:p>
            <a:pPr algn="l">
              <a:defRPr sz="4000">
                <a:solidFill>
                  <a:srgbClr val="85888D"/>
                </a:solidFill>
                <a:latin typeface="Monaco"/>
                <a:ea typeface="Monaco"/>
                <a:cs typeface="Monaco"/>
                <a:sym typeface="Monaco"/>
              </a:defRPr>
            </a:pPr>
            <a:r>
              <a:t> 3 Trainer AT-38  1998 12619  9749881  9526089</a:t>
            </a:r>
          </a:p>
          <a:p>
            <a:pPr algn="l">
              <a:defRPr sz="4000">
                <a:solidFill>
                  <a:srgbClr val="85888D"/>
                </a:solidFill>
                <a:latin typeface="Monaco"/>
                <a:ea typeface="Monaco"/>
                <a:cs typeface="Monaco"/>
                <a:sym typeface="Monaco"/>
              </a:defRPr>
            </a:pPr>
            <a:r>
              <a:t> 4 Trainer AT-38  1999 13132 10534024  9343636</a:t>
            </a:r>
          </a:p>
          <a:p>
            <a:pPr algn="l">
              <a:defRPr sz="4000">
                <a:solidFill>
                  <a:srgbClr val="85888D"/>
                </a:solidFill>
                <a:latin typeface="Monaco"/>
                <a:ea typeface="Monaco"/>
                <a:cs typeface="Monaco"/>
                <a:sym typeface="Monaco"/>
              </a:defRPr>
            </a:pPr>
            <a:r>
              <a:t> 5 Trainer AT-38  2000 14400 10769237  7242603</a:t>
            </a:r>
          </a:p>
          <a:p>
            <a:pPr algn="l">
              <a:defRPr sz="4000">
                <a:solidFill>
                  <a:srgbClr val="85888D"/>
                </a:solidFill>
                <a:latin typeface="Monaco"/>
                <a:ea typeface="Monaco"/>
                <a:cs typeface="Monaco"/>
                <a:sym typeface="Monaco"/>
              </a:defRPr>
            </a:pPr>
            <a:r>
              <a:t> 6 Trainer AT-38  2001 12674  9680191 10533477</a:t>
            </a:r>
          </a:p>
          <a:p>
            <a:pPr algn="l">
              <a:defRPr sz="4000">
                <a:solidFill>
                  <a:srgbClr val="85888D"/>
                </a:solidFill>
                <a:latin typeface="Monaco"/>
                <a:ea typeface="Monaco"/>
                <a:cs typeface="Monaco"/>
                <a:sym typeface="Monaco"/>
              </a:defRPr>
            </a:pPr>
            <a:r>
              <a:t> 7 Trainer AT-38  2002  1143  4107850  4813961</a:t>
            </a:r>
          </a:p>
          <a:p>
            <a:pPr algn="l">
              <a:defRPr sz="4000">
                <a:solidFill>
                  <a:srgbClr val="85888D"/>
                </a:solidFill>
                <a:latin typeface="Monaco"/>
                <a:ea typeface="Monaco"/>
                <a:cs typeface="Monaco"/>
                <a:sym typeface="Monaco"/>
              </a:defRPr>
            </a:pPr>
            <a:r>
              <a:t> 8 Trainer AT-38  2003 -1561  2793119  2953701</a:t>
            </a:r>
          </a:p>
          <a:p>
            <a:pPr algn="l">
              <a:defRPr sz="4000">
                <a:solidFill>
                  <a:srgbClr val="85888D"/>
                </a:solidFill>
                <a:latin typeface="Monaco"/>
                <a:ea typeface="Monaco"/>
                <a:cs typeface="Monaco"/>
                <a:sym typeface="Monaco"/>
              </a:defRPr>
            </a:pPr>
            <a:r>
              <a:t> 9 Trainer AT-38  2004 -1972  2579471  2995067</a:t>
            </a:r>
          </a:p>
          <a:p>
            <a:pPr algn="l">
              <a:defRPr sz="4000">
                <a:solidFill>
                  <a:srgbClr val="85888D"/>
                </a:solidFill>
                <a:latin typeface="Monaco"/>
                <a:ea typeface="Monaco"/>
                <a:cs typeface="Monaco"/>
                <a:sym typeface="Monaco"/>
              </a:defRPr>
            </a:pPr>
            <a:r>
              <a:t>10 Trainer AT-38  2005 -1713  2727529  4996524</a:t>
            </a:r>
          </a:p>
          <a:p>
            <a:pPr algn="l">
              <a:defRPr sz="4000">
                <a:solidFill>
                  <a:srgbClr val="85888D"/>
                </a:solidFill>
                <a:latin typeface="Monaco"/>
                <a:ea typeface="Monaco"/>
                <a:cs typeface="Monaco"/>
                <a:sym typeface="Monaco"/>
              </a:defRPr>
            </a:pPr>
            <a:r>
              <a:t># ... with 177 more rows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numeric understanding"/>
          <p:cNvSpPr txBox="1">
            <a:spLocks noGrp="1"/>
          </p:cNvSpPr>
          <p:nvPr>
            <p:ph type="title"/>
          </p:nvPr>
        </p:nvSpPr>
        <p:spPr>
          <a:xfrm>
            <a:off x="666750" y="355600"/>
            <a:ext cx="23050500" cy="3429000"/>
          </a:xfrm>
          <a:prstGeom prst="rect">
            <a:avLst/>
          </a:prstGeom>
        </p:spPr>
        <p:txBody>
          <a:bodyPr/>
          <a:lstStyle/>
          <a:p>
            <a:r>
              <a:rPr dirty="0"/>
              <a:t>numeric understanding</a:t>
            </a:r>
          </a:p>
        </p:txBody>
      </p:sp>
      <p:sp>
        <p:nvSpPr>
          <p:cNvPr id="425" name="Look at the summary information for this data.  Anything seem odd?…"/>
          <p:cNvSpPr txBox="1">
            <a:spLocks noGrp="1"/>
          </p:cNvSpPr>
          <p:nvPr>
            <p:ph type="body" idx="1"/>
          </p:nvPr>
        </p:nvSpPr>
        <p:spPr>
          <a:xfrm>
            <a:off x="673100" y="3835400"/>
            <a:ext cx="21521336" cy="9717567"/>
          </a:xfrm>
          <a:prstGeom prst="rect">
            <a:avLst/>
          </a:prstGeom>
        </p:spPr>
        <p:txBody>
          <a:bodyPr anchor="t">
            <a:normAutofit lnSpcReduction="10000"/>
          </a:bodyPr>
          <a:lstStyle/>
          <a:p>
            <a:pPr marL="1083468" indent="-1083468">
              <a:lnSpc>
                <a:spcPct val="100000"/>
              </a:lnSpc>
              <a:spcBef>
                <a:spcPts val="5300"/>
              </a:spcBef>
              <a:buSzPct val="100000"/>
              <a:buAutoNum type="arabicPeriod" startAt="3"/>
              <a:defRPr sz="6500"/>
            </a:pPr>
            <a:r>
              <a:rPr dirty="0"/>
              <a:t>Look at the summary information for this data.  Anything seem odd?</a:t>
            </a:r>
          </a:p>
          <a:p>
            <a:pPr marL="1083468" indent="-1083468">
              <a:lnSpc>
                <a:spcPct val="100000"/>
              </a:lnSpc>
              <a:spcBef>
                <a:spcPts val="5300"/>
              </a:spcBef>
              <a:buSzPct val="100000"/>
              <a:buAutoNum type="arabicPeriod" startAt="3"/>
              <a:defRPr sz="6500"/>
            </a:pPr>
            <a:r>
              <a:rPr dirty="0"/>
              <a:t>Which aircraft </a:t>
            </a:r>
            <a:r>
              <a:rPr sz="5500" dirty="0">
                <a:latin typeface="Monaco"/>
                <a:ea typeface="Monaco"/>
                <a:cs typeface="Monaco"/>
                <a:sym typeface="Monaco"/>
              </a:rPr>
              <a:t>MD</a:t>
            </a:r>
            <a:r>
              <a:rPr dirty="0"/>
              <a:t>s are represented?</a:t>
            </a:r>
          </a:p>
          <a:p>
            <a:pPr marL="1083468" indent="-1083468">
              <a:lnSpc>
                <a:spcPct val="100000"/>
              </a:lnSpc>
              <a:spcBef>
                <a:spcPts val="5300"/>
              </a:spcBef>
              <a:buSzPct val="100000"/>
              <a:buAutoNum type="arabicPeriod" startAt="3"/>
              <a:defRPr sz="6500"/>
            </a:pPr>
            <a:r>
              <a:rPr dirty="0"/>
              <a:t>Are there any missing years between 1996-2014 in this data?</a:t>
            </a:r>
          </a:p>
          <a:p>
            <a:pPr marL="1083468" indent="-1083468">
              <a:lnSpc>
                <a:spcPct val="100000"/>
              </a:lnSpc>
              <a:spcBef>
                <a:spcPts val="5300"/>
              </a:spcBef>
              <a:buSzPct val="100000"/>
              <a:buAutoNum type="arabicPeriod" startAt="3"/>
              <a:defRPr sz="6500"/>
            </a:pPr>
            <a:r>
              <a:rPr dirty="0"/>
              <a:t>90% of flying hours fall under what value?</a:t>
            </a:r>
          </a:p>
          <a:p>
            <a:pPr marL="1083468" indent="-1083468">
              <a:lnSpc>
                <a:spcPct val="100000"/>
              </a:lnSpc>
              <a:spcBef>
                <a:spcPts val="5300"/>
              </a:spcBef>
              <a:buSzPct val="100000"/>
              <a:buAutoNum type="arabicPeriod" startAt="3"/>
              <a:defRPr sz="6500"/>
            </a:pPr>
            <a:r>
              <a:rPr dirty="0"/>
              <a:t>What is the spread of the range of costs?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27"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28" name="# 3. Look at the summary information for this data.  Anything seem odd??…"/>
          <p:cNvSpPr txBox="1"/>
          <p:nvPr/>
        </p:nvSpPr>
        <p:spPr>
          <a:xfrm>
            <a:off x="703751" y="3374601"/>
            <a:ext cx="22368322" cy="1217498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4000">
                <a:solidFill>
                  <a:srgbClr val="85888D"/>
                </a:solidFill>
                <a:latin typeface="Monaco"/>
                <a:ea typeface="Monaco"/>
                <a:cs typeface="Monaco"/>
                <a:sym typeface="Monaco"/>
              </a:defRPr>
            </a:pPr>
            <a:r>
              <a:t># 3. Look at the summary information for this data.  Anything seem odd??</a:t>
            </a:r>
          </a:p>
          <a:p>
            <a:pPr algn="l">
              <a:defRPr sz="4000">
                <a:latin typeface="Monaco"/>
                <a:ea typeface="Monaco"/>
                <a:cs typeface="Monaco"/>
                <a:sym typeface="Monaco"/>
              </a:defRPr>
            </a:pPr>
            <a:endParaRPr/>
          </a:p>
          <a:p>
            <a:pPr algn="l">
              <a:defRPr sz="4000">
                <a:latin typeface="Monaco"/>
                <a:ea typeface="Monaco"/>
                <a:cs typeface="Monaco"/>
                <a:sym typeface="Monaco"/>
              </a:defRPr>
            </a:pPr>
            <a:r>
              <a:t>summary(aircraft)</a:t>
            </a:r>
          </a:p>
          <a:p>
            <a:pPr algn="l">
              <a:defRPr sz="4000">
                <a:solidFill>
                  <a:srgbClr val="85888D"/>
                </a:solidFill>
                <a:latin typeface="Monaco"/>
                <a:ea typeface="Monaco"/>
                <a:cs typeface="Monaco"/>
                <a:sym typeface="Monaco"/>
              </a:defRPr>
            </a:pPr>
            <a:r>
              <a:t>     Type                MD                  FY             FH        </a:t>
            </a:r>
          </a:p>
          <a:p>
            <a:pPr algn="l">
              <a:defRPr sz="4000">
                <a:solidFill>
                  <a:srgbClr val="85888D"/>
                </a:solidFill>
                <a:latin typeface="Monaco"/>
                <a:ea typeface="Monaco"/>
                <a:cs typeface="Monaco"/>
                <a:sym typeface="Monaco"/>
              </a:defRPr>
            </a:pPr>
            <a:r>
              <a:t> Length:187         Length:187         Min.   :1996   </a:t>
            </a:r>
            <a:r>
              <a:rPr>
                <a:solidFill>
                  <a:srgbClr val="0433FF"/>
                </a:solidFill>
              </a:rPr>
              <a:t>Min.   :-62827</a:t>
            </a:r>
            <a:r>
              <a:t>  </a:t>
            </a:r>
          </a:p>
          <a:p>
            <a:pPr algn="l">
              <a:defRPr sz="4000">
                <a:solidFill>
                  <a:srgbClr val="85888D"/>
                </a:solidFill>
                <a:latin typeface="Monaco"/>
                <a:ea typeface="Monaco"/>
                <a:cs typeface="Monaco"/>
                <a:sym typeface="Monaco"/>
              </a:defRPr>
            </a:pPr>
            <a:r>
              <a:t> Class :character   Class :character   1st Qu.:2001   1st Qu.:   679  </a:t>
            </a:r>
          </a:p>
          <a:p>
            <a:pPr algn="l">
              <a:defRPr sz="4000">
                <a:solidFill>
                  <a:srgbClr val="85888D"/>
                </a:solidFill>
                <a:latin typeface="Monaco"/>
                <a:ea typeface="Monaco"/>
                <a:cs typeface="Monaco"/>
                <a:sym typeface="Monaco"/>
              </a:defRPr>
            </a:pPr>
            <a:r>
              <a:t> Mode  :character   Mode  :character   Median :2006   Median :  1788  </a:t>
            </a:r>
          </a:p>
          <a:p>
            <a:pPr algn="l">
              <a:defRPr sz="4000">
                <a:solidFill>
                  <a:srgbClr val="85888D"/>
                </a:solidFill>
                <a:latin typeface="Monaco"/>
                <a:ea typeface="Monaco"/>
                <a:cs typeface="Monaco"/>
                <a:sym typeface="Monaco"/>
              </a:defRPr>
            </a:pPr>
            <a:r>
              <a:t>                                       Mean   :2006   Mean   : 26929  </a:t>
            </a:r>
          </a:p>
          <a:p>
            <a:pPr algn="l">
              <a:defRPr sz="4000">
                <a:solidFill>
                  <a:srgbClr val="85888D"/>
                </a:solidFill>
                <a:latin typeface="Monaco"/>
                <a:ea typeface="Monaco"/>
                <a:cs typeface="Monaco"/>
                <a:sym typeface="Monaco"/>
              </a:defRPr>
            </a:pPr>
            <a:r>
              <a:t>                                       3rd Qu.:2011   3rd Qu.: 33090  </a:t>
            </a:r>
          </a:p>
          <a:p>
            <a:pPr algn="l">
              <a:defRPr sz="4000">
                <a:solidFill>
                  <a:srgbClr val="85888D"/>
                </a:solidFill>
                <a:latin typeface="Monaco"/>
                <a:ea typeface="Monaco"/>
                <a:cs typeface="Monaco"/>
                <a:sym typeface="Monaco"/>
              </a:defRPr>
            </a:pPr>
            <a:r>
              <a:t>                                       Max.   :2014   Max.   :147928  </a:t>
            </a:r>
          </a:p>
          <a:p>
            <a:pPr algn="l">
              <a:defRPr sz="4000">
                <a:solidFill>
                  <a:srgbClr val="85888D"/>
                </a:solidFill>
                <a:latin typeface="Monaco"/>
                <a:ea typeface="Monaco"/>
                <a:cs typeface="Monaco"/>
                <a:sym typeface="Monaco"/>
              </a:defRPr>
            </a:pPr>
            <a:r>
              <a:t>    Gallons              Cost          </a:t>
            </a:r>
          </a:p>
          <a:p>
            <a:pPr algn="l">
              <a:defRPr sz="4000">
                <a:solidFill>
                  <a:srgbClr val="85888D"/>
                </a:solidFill>
                <a:latin typeface="Monaco"/>
                <a:ea typeface="Monaco"/>
                <a:cs typeface="Monaco"/>
                <a:sym typeface="Monaco"/>
              </a:defRPr>
            </a:pPr>
            <a:r>
              <a:t> </a:t>
            </a:r>
            <a:r>
              <a:rPr>
                <a:solidFill>
                  <a:srgbClr val="0433FF"/>
                </a:solidFill>
              </a:rPr>
              <a:t>Min.   : -373147</a:t>
            </a:r>
            <a:r>
              <a:t>   Min.   :      567  </a:t>
            </a:r>
          </a:p>
          <a:p>
            <a:pPr algn="l">
              <a:defRPr sz="4000">
                <a:solidFill>
                  <a:srgbClr val="85888D"/>
                </a:solidFill>
                <a:latin typeface="Monaco"/>
                <a:ea typeface="Monaco"/>
                <a:cs typeface="Monaco"/>
                <a:sym typeface="Monaco"/>
              </a:defRPr>
            </a:pPr>
            <a:r>
              <a:t> 1st Qu.:   11450   1st Qu.:   106344  </a:t>
            </a:r>
          </a:p>
          <a:p>
            <a:pPr algn="l">
              <a:defRPr sz="4000">
                <a:solidFill>
                  <a:srgbClr val="85888D"/>
                </a:solidFill>
                <a:latin typeface="Monaco"/>
                <a:ea typeface="Monaco"/>
                <a:cs typeface="Monaco"/>
                <a:sym typeface="Monaco"/>
              </a:defRPr>
            </a:pPr>
            <a:r>
              <a:t> Median :  352201   Median :  1616098  </a:t>
            </a:r>
          </a:p>
          <a:p>
            <a:pPr algn="l">
              <a:defRPr sz="4000">
                <a:solidFill>
                  <a:srgbClr val="85888D"/>
                </a:solidFill>
                <a:latin typeface="Monaco"/>
                <a:ea typeface="Monaco"/>
                <a:cs typeface="Monaco"/>
                <a:sym typeface="Monaco"/>
              </a:defRPr>
            </a:pPr>
            <a:r>
              <a:t> Mean   : 8646004   Mean   : 15554466  </a:t>
            </a:r>
          </a:p>
          <a:p>
            <a:pPr algn="l">
              <a:defRPr sz="4000">
                <a:solidFill>
                  <a:srgbClr val="85888D"/>
                </a:solidFill>
                <a:latin typeface="Monaco"/>
                <a:ea typeface="Monaco"/>
                <a:cs typeface="Monaco"/>
                <a:sym typeface="Monaco"/>
              </a:defRPr>
            </a:pPr>
            <a:r>
              <a:t> 3rd Qu.:10526094   3rd Qu.: 11166048  </a:t>
            </a:r>
          </a:p>
          <a:p>
            <a:pPr algn="l">
              <a:defRPr sz="4000">
                <a:solidFill>
                  <a:srgbClr val="85888D"/>
                </a:solidFill>
                <a:latin typeface="Monaco"/>
                <a:ea typeface="Monaco"/>
                <a:cs typeface="Monaco"/>
                <a:sym typeface="Monaco"/>
              </a:defRPr>
            </a:pPr>
            <a:r>
              <a:t> Max.   :62154004   Max.   :158058171</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30"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31" name="# 4. Which aircraft MDs are represented?…"/>
          <p:cNvSpPr txBox="1"/>
          <p:nvPr/>
        </p:nvSpPr>
        <p:spPr>
          <a:xfrm>
            <a:off x="703751" y="3374601"/>
            <a:ext cx="23892570" cy="544398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4000">
                <a:solidFill>
                  <a:srgbClr val="85888D"/>
                </a:solidFill>
                <a:latin typeface="Monaco"/>
                <a:ea typeface="Monaco"/>
                <a:cs typeface="Monaco"/>
                <a:sym typeface="Monaco"/>
              </a:defRPr>
            </a:pPr>
            <a:r>
              <a:t># 4. Which aircraft MDs are represented?</a:t>
            </a:r>
          </a:p>
          <a:p>
            <a:pPr algn="l">
              <a:defRPr sz="4000">
                <a:latin typeface="Monaco"/>
                <a:ea typeface="Monaco"/>
                <a:cs typeface="Monaco"/>
                <a:sym typeface="Monaco"/>
              </a:defRPr>
            </a:pPr>
            <a:endParaRPr/>
          </a:p>
          <a:p>
            <a:pPr algn="l">
              <a:defRPr sz="4000">
                <a:latin typeface="Monaco"/>
                <a:ea typeface="Monaco"/>
                <a:cs typeface="Monaco"/>
                <a:sym typeface="Monaco"/>
              </a:defRPr>
            </a:pPr>
            <a:r>
              <a:t>table(aircraft$MD)</a:t>
            </a:r>
          </a:p>
          <a:p>
            <a:pPr algn="l">
              <a:defRPr sz="4000">
                <a:solidFill>
                  <a:srgbClr val="85888D"/>
                </a:solidFill>
                <a:latin typeface="Monaco"/>
                <a:ea typeface="Monaco"/>
                <a:cs typeface="Monaco"/>
                <a:sym typeface="Monaco"/>
              </a:defRPr>
            </a:pPr>
            <a:r>
              <a:t> AT-38    T-1   T-38   T-41   T-51   T-53    T-6 TC-130 TC-135   TH-1   TU-2 </a:t>
            </a:r>
          </a:p>
          <a:p>
            <a:pPr algn="l">
              <a:defRPr sz="4000">
                <a:solidFill>
                  <a:srgbClr val="85888D"/>
                </a:solidFill>
                <a:latin typeface="Monaco"/>
                <a:ea typeface="Monaco"/>
                <a:cs typeface="Monaco"/>
                <a:sym typeface="Monaco"/>
              </a:defRPr>
            </a:pPr>
            <a:r>
              <a:t>    19     19     19     19     15      4     15     13     19      7     19 </a:t>
            </a:r>
          </a:p>
          <a:p>
            <a:pPr algn="l">
              <a:defRPr sz="4000">
                <a:solidFill>
                  <a:srgbClr val="85888D"/>
                </a:solidFill>
                <a:latin typeface="Monaco"/>
                <a:ea typeface="Monaco"/>
                <a:cs typeface="Monaco"/>
                <a:sym typeface="Monaco"/>
              </a:defRPr>
            </a:pPr>
            <a:r>
              <a:t> UV-18 </a:t>
            </a:r>
          </a:p>
          <a:p>
            <a:pPr algn="l">
              <a:defRPr sz="4000">
                <a:solidFill>
                  <a:srgbClr val="85888D"/>
                </a:solidFill>
                <a:latin typeface="Monaco"/>
                <a:ea typeface="Monaco"/>
                <a:cs typeface="Monaco"/>
                <a:sym typeface="Monaco"/>
              </a:defRPr>
            </a:pPr>
            <a:r>
              <a:t>    19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33"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34" name="# 5. Are there any missing years between 1996-2014 in this data?…"/>
          <p:cNvSpPr txBox="1"/>
          <p:nvPr/>
        </p:nvSpPr>
        <p:spPr>
          <a:xfrm>
            <a:off x="520962" y="3374601"/>
            <a:ext cx="24189799" cy="73246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5. Are there any missing years between 1996-2014 in this data?</a:t>
            </a:r>
          </a:p>
          <a:p>
            <a:pPr algn="l">
              <a:defRPr sz="3900">
                <a:latin typeface="Monaco"/>
                <a:ea typeface="Monaco"/>
                <a:cs typeface="Monaco"/>
                <a:sym typeface="Monaco"/>
              </a:defRPr>
            </a:pPr>
            <a:endParaRPr/>
          </a:p>
          <a:p>
            <a:pPr algn="l">
              <a:defRPr sz="3900">
                <a:latin typeface="Monaco"/>
                <a:ea typeface="Monaco"/>
                <a:cs typeface="Monaco"/>
                <a:sym typeface="Monaco"/>
              </a:defRPr>
            </a:pPr>
            <a:r>
              <a:t>unique(aircraft$FY)</a:t>
            </a:r>
          </a:p>
          <a:p>
            <a:pPr algn="l">
              <a:defRPr sz="3900">
                <a:solidFill>
                  <a:srgbClr val="85888D"/>
                </a:solidFill>
                <a:latin typeface="Monaco"/>
                <a:ea typeface="Monaco"/>
                <a:cs typeface="Monaco"/>
                <a:sym typeface="Monaco"/>
              </a:defRPr>
            </a:pPr>
            <a:r>
              <a:t> [1] 1996 1997 1998 1999 2000 2001 2002 2003 2004 2005 2006 2007 2008 2009 2010</a:t>
            </a:r>
          </a:p>
          <a:p>
            <a:pPr algn="l">
              <a:defRPr sz="3900">
                <a:solidFill>
                  <a:srgbClr val="85888D"/>
                </a:solidFill>
                <a:latin typeface="Monaco"/>
                <a:ea typeface="Monaco"/>
                <a:cs typeface="Monaco"/>
                <a:sym typeface="Monaco"/>
              </a:defRPr>
            </a:pPr>
            <a:r>
              <a:t>[16] 2011 2012 2013 2014          </a:t>
            </a:r>
          </a:p>
          <a:p>
            <a:pPr algn="l">
              <a:defRPr sz="3900">
                <a:latin typeface="Monaco"/>
                <a:ea typeface="Monaco"/>
                <a:cs typeface="Monaco"/>
                <a:sym typeface="Monaco"/>
              </a:defRPr>
            </a:pPr>
            <a:endParaRPr/>
          </a:p>
          <a:p>
            <a:pPr algn="l">
              <a:defRPr sz="3900">
                <a:latin typeface="Monaco"/>
                <a:ea typeface="Monaco"/>
                <a:cs typeface="Monaco"/>
                <a:sym typeface="Monaco"/>
              </a:defRPr>
            </a:pPr>
            <a:r>
              <a:t>table(aircraft$FY)</a:t>
            </a:r>
          </a:p>
          <a:p>
            <a:pPr algn="l">
              <a:defRPr sz="3900">
                <a:solidFill>
                  <a:srgbClr val="85888D"/>
                </a:solidFill>
                <a:latin typeface="Monaco"/>
                <a:ea typeface="Monaco"/>
                <a:cs typeface="Monaco"/>
                <a:sym typeface="Monaco"/>
              </a:defRPr>
            </a:pPr>
            <a:r>
              <a:t>1996 1997 1998 1999 2000 2001 2002 2003 2004 2005 2006 2007 2008 2009 2010 2011 </a:t>
            </a:r>
          </a:p>
          <a:p>
            <a:pPr algn="l">
              <a:defRPr sz="3900">
                <a:solidFill>
                  <a:srgbClr val="85888D"/>
                </a:solidFill>
                <a:latin typeface="Monaco"/>
                <a:ea typeface="Monaco"/>
                <a:cs typeface="Monaco"/>
                <a:sym typeface="Monaco"/>
              </a:defRPr>
            </a:pPr>
            <a:r>
              <a:t>   7    7    8    8    9    9   10    9    9   10   10   10   11   11   11   12 </a:t>
            </a:r>
          </a:p>
          <a:p>
            <a:pPr algn="l">
              <a:defRPr sz="3900">
                <a:solidFill>
                  <a:srgbClr val="85888D"/>
                </a:solidFill>
                <a:latin typeface="Monaco"/>
                <a:ea typeface="Monaco"/>
                <a:cs typeface="Monaco"/>
                <a:sym typeface="Monaco"/>
              </a:defRPr>
            </a:pPr>
            <a:r>
              <a:t>2012 2013 2014 </a:t>
            </a:r>
          </a:p>
          <a:p>
            <a:pPr algn="l">
              <a:defRPr sz="3900">
                <a:solidFill>
                  <a:srgbClr val="85888D"/>
                </a:solidFill>
                <a:latin typeface="Monaco"/>
                <a:ea typeface="Monaco"/>
                <a:cs typeface="Monaco"/>
                <a:sym typeface="Monaco"/>
              </a:defRPr>
            </a:pPr>
            <a:r>
              <a:t>  12   12   12</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irst things to do"/>
          <p:cNvSpPr txBox="1">
            <a:spLocks noGrp="1"/>
          </p:cNvSpPr>
          <p:nvPr>
            <p:ph type="title"/>
          </p:nvPr>
        </p:nvSpPr>
        <p:spPr>
          <a:xfrm>
            <a:off x="666750" y="355600"/>
            <a:ext cx="23050500" cy="3429000"/>
          </a:xfrm>
          <a:prstGeom prst="rect">
            <a:avLst/>
          </a:prstGeom>
        </p:spPr>
        <p:txBody>
          <a:bodyPr/>
          <a:lstStyle/>
          <a:p>
            <a:r>
              <a:rPr dirty="0">
                <a:latin typeface="Lato Light" panose="020F0302020204030203" pitchFamily="34" charset="0"/>
              </a:rPr>
              <a:t>first things to do</a:t>
            </a:r>
          </a:p>
        </p:txBody>
      </p:sp>
      <p:sp>
        <p:nvSpPr>
          <p:cNvPr id="145" name="Don’t try to kiss your data on the first date; rather, you just want to get to know the data:…"/>
          <p:cNvSpPr txBox="1">
            <a:spLocks noGrp="1"/>
          </p:cNvSpPr>
          <p:nvPr>
            <p:ph type="body" idx="1"/>
          </p:nvPr>
        </p:nvSpPr>
        <p:spPr>
          <a:xfrm>
            <a:off x="673100" y="3835400"/>
            <a:ext cx="21521336" cy="10509861"/>
          </a:xfrm>
          <a:prstGeom prst="rect">
            <a:avLst/>
          </a:prstGeom>
        </p:spPr>
        <p:txBody>
          <a:bodyPr anchor="t"/>
          <a:lstStyle/>
          <a:p>
            <a:pPr marL="0" indent="0">
              <a:lnSpc>
                <a:spcPct val="100000"/>
              </a:lnSpc>
              <a:spcBef>
                <a:spcPts val="5300"/>
              </a:spcBef>
              <a:buSzTx/>
              <a:buNone/>
              <a:defRPr sz="6500"/>
            </a:pPr>
            <a:r>
              <a:rPr dirty="0">
                <a:latin typeface="Lato Light" panose="020F0302020204030203" pitchFamily="34" charset="0"/>
              </a:rPr>
              <a:t>Don’t try to kiss your data on the first date; rather, you just want to get to know the data:</a:t>
            </a:r>
          </a:p>
          <a:p>
            <a:pPr marL="2150268" lvl="1" indent="-1083468">
              <a:lnSpc>
                <a:spcPct val="100000"/>
              </a:lnSpc>
              <a:spcBef>
                <a:spcPts val="5300"/>
              </a:spcBef>
              <a:buSzPct val="100000"/>
              <a:buAutoNum type="arabicPeriod"/>
              <a:defRPr sz="6500"/>
            </a:pPr>
            <a:r>
              <a:rPr dirty="0">
                <a:latin typeface="Lato Light" panose="020F0302020204030203" pitchFamily="34" charset="0"/>
              </a:rPr>
              <a:t>?</a:t>
            </a:r>
          </a:p>
          <a:p>
            <a:pPr marL="2150268" lvl="1" indent="-1083468">
              <a:lnSpc>
                <a:spcPct val="100000"/>
              </a:lnSpc>
              <a:spcBef>
                <a:spcPts val="5300"/>
              </a:spcBef>
              <a:buSzPct val="100000"/>
              <a:buAutoNum type="arabicPeriod"/>
              <a:defRPr sz="6500"/>
            </a:pPr>
            <a:r>
              <a:rPr dirty="0">
                <a:latin typeface="Lato Light" panose="020F0302020204030203" pitchFamily="34" charset="0"/>
              </a:rPr>
              <a:t>?</a:t>
            </a:r>
          </a:p>
          <a:p>
            <a:pPr marL="2150268" lvl="1" indent="-1083468">
              <a:lnSpc>
                <a:spcPct val="100000"/>
              </a:lnSpc>
              <a:spcBef>
                <a:spcPts val="5300"/>
              </a:spcBef>
              <a:buSzPct val="100000"/>
              <a:buAutoNum type="arabicPeriod"/>
              <a:defRPr sz="6500"/>
            </a:pPr>
            <a:r>
              <a:rPr dirty="0">
                <a:latin typeface="Lato Light" panose="020F0302020204030203" pitchFamily="34" charset="0"/>
              </a:rPr>
              <a:t>?</a:t>
            </a:r>
          </a:p>
          <a:p>
            <a:pPr marL="2150268" lvl="1" indent="-1083468">
              <a:lnSpc>
                <a:spcPct val="100000"/>
              </a:lnSpc>
              <a:spcBef>
                <a:spcPts val="5300"/>
              </a:spcBef>
              <a:buSzPct val="100000"/>
              <a:buAutoNum type="arabicPeriod"/>
              <a:defRPr sz="6500"/>
            </a:pPr>
            <a:r>
              <a:rPr dirty="0">
                <a:latin typeface="Lato Light" panose="020F0302020204030203" pitchFamily="34" charset="0"/>
              </a:rPr>
              <a: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36"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37" name="# 6. 90% of flying hours fall under what value?…"/>
          <p:cNvSpPr txBox="1"/>
          <p:nvPr/>
        </p:nvSpPr>
        <p:spPr>
          <a:xfrm>
            <a:off x="520962" y="3374601"/>
            <a:ext cx="14381263" cy="46830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6. 90% of flying hours fall under what value?</a:t>
            </a:r>
          </a:p>
          <a:p>
            <a:pPr algn="l">
              <a:defRPr sz="3900">
                <a:latin typeface="Monaco"/>
                <a:ea typeface="Monaco"/>
                <a:cs typeface="Monaco"/>
                <a:sym typeface="Monaco"/>
              </a:defRPr>
            </a:pPr>
            <a:endParaRPr/>
          </a:p>
          <a:p>
            <a:pPr algn="l">
              <a:defRPr sz="3900">
                <a:latin typeface="Monaco"/>
                <a:ea typeface="Monaco"/>
                <a:cs typeface="Monaco"/>
                <a:sym typeface="Monaco"/>
              </a:defRPr>
            </a:pPr>
            <a:r>
              <a:t>quantile(aircraft$FH, prob = .9)</a:t>
            </a:r>
          </a:p>
          <a:p>
            <a:pPr algn="l">
              <a:defRPr sz="3900">
                <a:solidFill>
                  <a:srgbClr val="85888D"/>
                </a:solidFill>
                <a:latin typeface="Monaco"/>
                <a:ea typeface="Monaco"/>
                <a:cs typeface="Monaco"/>
                <a:sym typeface="Monaco"/>
              </a:defRPr>
            </a:pPr>
            <a:r>
              <a:t>     90% </a:t>
            </a:r>
          </a:p>
          <a:p>
            <a:pPr algn="l">
              <a:defRPr sz="3900">
                <a:solidFill>
                  <a:srgbClr val="85888D"/>
                </a:solidFill>
                <a:latin typeface="Monaco"/>
                <a:ea typeface="Monaco"/>
                <a:cs typeface="Monaco"/>
                <a:sym typeface="Monaco"/>
              </a:defRPr>
            </a:pPr>
            <a:r>
              <a:t>109828.8          </a:t>
            </a:r>
          </a:p>
          <a:p>
            <a:pPr algn="l">
              <a:defRPr sz="3900">
                <a:latin typeface="Monaco"/>
                <a:ea typeface="Monaco"/>
                <a:cs typeface="Monaco"/>
                <a:sym typeface="Monaco"/>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39"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40" name="# 7. What is the spread of the range of costs?…"/>
          <p:cNvSpPr txBox="1"/>
          <p:nvPr/>
        </p:nvSpPr>
        <p:spPr>
          <a:xfrm>
            <a:off x="520962" y="3374601"/>
            <a:ext cx="14084035" cy="93058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7. What is the spread of the range of costs?</a:t>
            </a:r>
          </a:p>
          <a:p>
            <a:pPr algn="l">
              <a:defRPr sz="3900">
                <a:latin typeface="Monaco"/>
                <a:ea typeface="Monaco"/>
                <a:cs typeface="Monaco"/>
                <a:sym typeface="Monaco"/>
              </a:defRPr>
            </a:pPr>
            <a:endParaRPr/>
          </a:p>
          <a:p>
            <a:pPr algn="l">
              <a:defRPr sz="3900">
                <a:solidFill>
                  <a:srgbClr val="85888D"/>
                </a:solidFill>
                <a:latin typeface="Monaco"/>
                <a:ea typeface="Monaco"/>
                <a:cs typeface="Monaco"/>
                <a:sym typeface="Monaco"/>
              </a:defRPr>
            </a:pPr>
            <a:r>
              <a:t># range</a:t>
            </a:r>
          </a:p>
          <a:p>
            <a:pPr algn="l">
              <a:defRPr sz="3900">
                <a:latin typeface="Monaco"/>
                <a:ea typeface="Monaco"/>
                <a:cs typeface="Monaco"/>
                <a:sym typeface="Monaco"/>
              </a:defRPr>
            </a:pPr>
            <a:r>
              <a:t>range(aircraft$Cost)</a:t>
            </a:r>
          </a:p>
          <a:p>
            <a:pPr algn="l">
              <a:defRPr sz="3900">
                <a:solidFill>
                  <a:srgbClr val="85888D"/>
                </a:solidFill>
                <a:latin typeface="Monaco"/>
                <a:ea typeface="Monaco"/>
                <a:cs typeface="Monaco"/>
                <a:sym typeface="Monaco"/>
              </a:defRPr>
            </a:pPr>
            <a:r>
              <a:t>[1]       567 158058171</a:t>
            </a:r>
          </a:p>
          <a:p>
            <a:pPr algn="l">
              <a:defRPr sz="3900">
                <a:solidFill>
                  <a:srgbClr val="85888D"/>
                </a:solidFill>
                <a:latin typeface="Monaco"/>
                <a:ea typeface="Monaco"/>
                <a:cs typeface="Monaco"/>
                <a:sym typeface="Monaco"/>
              </a:defRPr>
            </a:pPr>
            <a:endParaRPr/>
          </a:p>
          <a:p>
            <a:pPr algn="l">
              <a:defRPr sz="3900">
                <a:solidFill>
                  <a:srgbClr val="85888D"/>
                </a:solidFill>
                <a:latin typeface="Monaco"/>
                <a:ea typeface="Monaco"/>
                <a:cs typeface="Monaco"/>
                <a:sym typeface="Monaco"/>
              </a:defRPr>
            </a:pPr>
            <a:r>
              <a:t># spread         </a:t>
            </a:r>
          </a:p>
          <a:p>
            <a:pPr algn="l">
              <a:defRPr sz="3900">
                <a:latin typeface="Monaco"/>
                <a:ea typeface="Monaco"/>
                <a:cs typeface="Monaco"/>
                <a:sym typeface="Monaco"/>
              </a:defRPr>
            </a:pPr>
            <a:r>
              <a:t>max(aircraft$Cost) - min(aircraft$Cost)</a:t>
            </a:r>
          </a:p>
          <a:p>
            <a:pPr algn="l">
              <a:defRPr sz="3900">
                <a:solidFill>
                  <a:srgbClr val="85888D"/>
                </a:solidFill>
                <a:latin typeface="Monaco"/>
                <a:ea typeface="Monaco"/>
                <a:cs typeface="Monaco"/>
                <a:sym typeface="Monaco"/>
              </a:defRPr>
            </a:pPr>
            <a:r>
              <a:t>[1] 158057604</a:t>
            </a:r>
          </a:p>
          <a:p>
            <a:pPr algn="l">
              <a:defRPr sz="3900">
                <a:latin typeface="Monaco"/>
                <a:ea typeface="Monaco"/>
                <a:cs typeface="Monaco"/>
                <a:sym typeface="Monaco"/>
              </a:defRPr>
            </a:pPr>
            <a:endParaRPr/>
          </a:p>
          <a:p>
            <a:pPr algn="l">
              <a:defRPr sz="3900">
                <a:latin typeface="Monaco"/>
                <a:ea typeface="Monaco"/>
                <a:cs typeface="Monaco"/>
                <a:sym typeface="Monaco"/>
              </a:defRPr>
            </a:pPr>
            <a:r>
              <a:t># or…</a:t>
            </a:r>
          </a:p>
          <a:p>
            <a:pPr algn="l">
              <a:defRPr sz="3900">
                <a:latin typeface="Monaco"/>
                <a:ea typeface="Monaco"/>
                <a:cs typeface="Monaco"/>
                <a:sym typeface="Monaco"/>
              </a:defRPr>
            </a:pPr>
            <a:endParaRPr/>
          </a:p>
          <a:p>
            <a:pPr algn="l">
              <a:defRPr sz="3900">
                <a:latin typeface="Monaco"/>
                <a:ea typeface="Monaco"/>
                <a:cs typeface="Monaco"/>
                <a:sym typeface="Monaco"/>
              </a:defRPr>
            </a:pPr>
            <a:r>
              <a:t>diff(range(aircraft$Cost))</a:t>
            </a:r>
          </a:p>
          <a:p>
            <a:pPr algn="l">
              <a:defRPr sz="3900">
                <a:solidFill>
                  <a:srgbClr val="85888D"/>
                </a:solidFill>
                <a:latin typeface="Monaco"/>
                <a:ea typeface="Monaco"/>
                <a:cs typeface="Monaco"/>
                <a:sym typeface="Monaco"/>
              </a:defRPr>
            </a:pPr>
            <a:r>
              <a:t>[1] 158057604</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visual understanding"/>
          <p:cNvSpPr txBox="1">
            <a:spLocks noGrp="1"/>
          </p:cNvSpPr>
          <p:nvPr>
            <p:ph type="title"/>
          </p:nvPr>
        </p:nvSpPr>
        <p:spPr>
          <a:xfrm>
            <a:off x="666750" y="355600"/>
            <a:ext cx="23050500" cy="3429000"/>
          </a:xfrm>
          <a:prstGeom prst="rect">
            <a:avLst/>
          </a:prstGeom>
        </p:spPr>
        <p:txBody>
          <a:bodyPr/>
          <a:lstStyle/>
          <a:p>
            <a:r>
              <a:t>visual understanding</a:t>
            </a:r>
          </a:p>
        </p:txBody>
      </p:sp>
      <p:sp>
        <p:nvSpPr>
          <p:cNvPr id="443" name="How would you describe the distribution of flying hours?…"/>
          <p:cNvSpPr txBox="1">
            <a:spLocks noGrp="1"/>
          </p:cNvSpPr>
          <p:nvPr>
            <p:ph type="body" idx="1"/>
          </p:nvPr>
        </p:nvSpPr>
        <p:spPr>
          <a:xfrm>
            <a:off x="673100" y="3835400"/>
            <a:ext cx="21521336" cy="10509861"/>
          </a:xfrm>
          <a:prstGeom prst="rect">
            <a:avLst/>
          </a:prstGeom>
        </p:spPr>
        <p:txBody>
          <a:bodyPr anchor="t"/>
          <a:lstStyle/>
          <a:p>
            <a:pPr marL="1083468" indent="-1083468">
              <a:lnSpc>
                <a:spcPct val="100000"/>
              </a:lnSpc>
              <a:spcBef>
                <a:spcPts val="5300"/>
              </a:spcBef>
              <a:buSzPct val="100000"/>
              <a:buAutoNum type="arabicPeriod" startAt="8"/>
              <a:defRPr sz="6500"/>
            </a:pPr>
            <a:r>
              <a:t>How would you describe the distribution of flying hours?</a:t>
            </a:r>
          </a:p>
          <a:p>
            <a:pPr marL="1083468" indent="-1083468">
              <a:lnSpc>
                <a:spcPct val="100000"/>
              </a:lnSpc>
              <a:spcBef>
                <a:spcPts val="5300"/>
              </a:spcBef>
              <a:buSzPct val="100000"/>
              <a:buAutoNum type="arabicPeriod" startAt="8"/>
              <a:defRPr sz="6500"/>
            </a:pPr>
            <a:r>
              <a:t>If we wanted to focus on only the trainers with the largest variance in flying hours, which </a:t>
            </a:r>
            <a:r>
              <a:rPr sz="5500">
                <a:latin typeface="Monaco"/>
                <a:ea typeface="Monaco"/>
                <a:cs typeface="Monaco"/>
                <a:sym typeface="Monaco"/>
              </a:rPr>
              <a:t>MD</a:t>
            </a:r>
            <a:r>
              <a:t>s would we select?</a:t>
            </a:r>
          </a:p>
          <a:p>
            <a:pPr marL="1083468" indent="-1083468">
              <a:lnSpc>
                <a:spcPct val="100000"/>
              </a:lnSpc>
              <a:spcBef>
                <a:spcPts val="5300"/>
              </a:spcBef>
              <a:buSzPct val="100000"/>
              <a:buAutoNum type="arabicPeriod" startAt="8"/>
              <a:defRPr sz="6500"/>
            </a:pPr>
            <a:r>
              <a:t> Are all </a:t>
            </a:r>
            <a:r>
              <a:rPr sz="5500">
                <a:latin typeface="Monaco"/>
                <a:ea typeface="Monaco"/>
                <a:cs typeface="Monaco"/>
                <a:sym typeface="Monaco"/>
              </a:rPr>
              <a:t>FY</a:t>
            </a:r>
            <a:r>
              <a:t>s equally represented?</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45"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46" name="# 8. How would you describe the distribution of flying hours?…"/>
          <p:cNvSpPr txBox="1"/>
          <p:nvPr/>
        </p:nvSpPr>
        <p:spPr>
          <a:xfrm>
            <a:off x="520962" y="3374601"/>
            <a:ext cx="18542460" cy="27018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8. How would you describe the distribution of flying hours?</a:t>
            </a:r>
          </a:p>
          <a:p>
            <a:pPr algn="l">
              <a:defRPr sz="3900">
                <a:latin typeface="Monaco"/>
                <a:ea typeface="Monaco"/>
                <a:cs typeface="Monaco"/>
                <a:sym typeface="Monaco"/>
              </a:defRPr>
            </a:pPr>
            <a:endParaRPr/>
          </a:p>
          <a:p>
            <a:pPr algn="l">
              <a:defRPr sz="3900">
                <a:latin typeface="Monaco"/>
                <a:ea typeface="Monaco"/>
                <a:cs typeface="Monaco"/>
                <a:sym typeface="Monaco"/>
              </a:defRPr>
            </a:pPr>
            <a:r>
              <a:t>hist(aircraft$FH, breaks = 50)</a:t>
            </a:r>
          </a:p>
        </p:txBody>
      </p:sp>
      <p:pic>
        <p:nvPicPr>
          <p:cNvPr id="447" name="Image" descr="Image"/>
          <p:cNvPicPr>
            <a:picLocks noChangeAspect="1"/>
          </p:cNvPicPr>
          <p:nvPr/>
        </p:nvPicPr>
        <p:blipFill>
          <a:blip r:embed="rId2"/>
          <a:stretch>
            <a:fillRect/>
          </a:stretch>
        </p:blipFill>
        <p:spPr>
          <a:xfrm>
            <a:off x="4925877" y="5737847"/>
            <a:ext cx="14544946" cy="7972157"/>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49"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50" name="# 9. If we wanted to focus on only the trainers with the largest variance in…"/>
          <p:cNvSpPr txBox="1"/>
          <p:nvPr/>
        </p:nvSpPr>
        <p:spPr>
          <a:xfrm>
            <a:off x="520962" y="3374601"/>
            <a:ext cx="23298114" cy="33622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9. If we wanted to focus on only the trainers with the largest variance in </a:t>
            </a:r>
          </a:p>
          <a:p>
            <a:pPr algn="l">
              <a:defRPr sz="3900">
                <a:solidFill>
                  <a:srgbClr val="85888D"/>
                </a:solidFill>
                <a:latin typeface="Monaco"/>
                <a:ea typeface="Monaco"/>
                <a:cs typeface="Monaco"/>
                <a:sym typeface="Monaco"/>
              </a:defRPr>
            </a:pPr>
            <a:r>
              <a:t>#    flying hours, which MDs would we select?</a:t>
            </a:r>
          </a:p>
          <a:p>
            <a:pPr algn="l">
              <a:defRPr sz="3900">
                <a:latin typeface="Monaco"/>
                <a:ea typeface="Monaco"/>
                <a:cs typeface="Monaco"/>
                <a:sym typeface="Monaco"/>
              </a:defRPr>
            </a:pPr>
            <a:endParaRPr/>
          </a:p>
          <a:p>
            <a:pPr algn="l">
              <a:defRPr sz="3900">
                <a:latin typeface="Monaco"/>
                <a:ea typeface="Monaco"/>
                <a:cs typeface="Monaco"/>
                <a:sym typeface="Monaco"/>
              </a:defRPr>
            </a:pPr>
            <a:r>
              <a:t>boxplot(FH ~ MD, data = aircraft)</a:t>
            </a:r>
          </a:p>
        </p:txBody>
      </p:sp>
      <p:pic>
        <p:nvPicPr>
          <p:cNvPr id="451" name="Image" descr="Image"/>
          <p:cNvPicPr>
            <a:picLocks noChangeAspect="1"/>
          </p:cNvPicPr>
          <p:nvPr/>
        </p:nvPicPr>
        <p:blipFill>
          <a:blip r:embed="rId2"/>
          <a:stretch>
            <a:fillRect/>
          </a:stretch>
        </p:blipFill>
        <p:spPr>
          <a:xfrm>
            <a:off x="2633466" y="5945862"/>
            <a:ext cx="19073106" cy="761996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53"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54" name="# 10. Are all FYs equally represented?…"/>
          <p:cNvSpPr txBox="1"/>
          <p:nvPr/>
        </p:nvSpPr>
        <p:spPr>
          <a:xfrm>
            <a:off x="542943" y="3374601"/>
            <a:ext cx="11706207" cy="27018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85888D"/>
                </a:solidFill>
                <a:latin typeface="Monaco"/>
                <a:ea typeface="Monaco"/>
                <a:cs typeface="Monaco"/>
                <a:sym typeface="Monaco"/>
              </a:defRPr>
            </a:pPr>
            <a:r>
              <a:t># 10. Are all FYs equally represented?</a:t>
            </a:r>
          </a:p>
          <a:p>
            <a:pPr algn="l">
              <a:defRPr sz="3900">
                <a:latin typeface="Monaco"/>
                <a:ea typeface="Monaco"/>
                <a:cs typeface="Monaco"/>
                <a:sym typeface="Monaco"/>
              </a:defRPr>
            </a:pPr>
            <a:endParaRPr/>
          </a:p>
          <a:p>
            <a:pPr algn="l">
              <a:defRPr sz="3900">
                <a:latin typeface="Monaco"/>
                <a:ea typeface="Monaco"/>
                <a:cs typeface="Monaco"/>
                <a:sym typeface="Monaco"/>
              </a:defRPr>
            </a:pPr>
            <a:r>
              <a:t>barplot(table(aircraft$FY))</a:t>
            </a:r>
          </a:p>
        </p:txBody>
      </p:sp>
      <p:pic>
        <p:nvPicPr>
          <p:cNvPr id="455" name="Image" descr="Image"/>
          <p:cNvPicPr>
            <a:picLocks noChangeAspect="1"/>
          </p:cNvPicPr>
          <p:nvPr/>
        </p:nvPicPr>
        <p:blipFill>
          <a:blip r:embed="rId2"/>
          <a:stretch>
            <a:fillRect/>
          </a:stretch>
        </p:blipFill>
        <p:spPr>
          <a:xfrm>
            <a:off x="1761409" y="6007774"/>
            <a:ext cx="20873882" cy="8366524"/>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457" name="online file"/>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t>online file</a:t>
            </a:r>
          </a:p>
        </p:txBody>
      </p:sp>
      <p:sp>
        <p:nvSpPr>
          <p:cNvPr id="458" name="www.something.com"/>
          <p:cNvSpPr txBox="1"/>
          <p:nvPr/>
        </p:nvSpPr>
        <p:spPr>
          <a:xfrm>
            <a:off x="683391" y="10816077"/>
            <a:ext cx="6592356" cy="89948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u="sng">
                <a:solidFill>
                  <a:srgbClr val="FFFFFF"/>
                </a:solidFill>
                <a:latin typeface="Monaco"/>
                <a:ea typeface="Monaco"/>
                <a:cs typeface="Monaco"/>
                <a:sym typeface="Monaco"/>
                <a:hlinkClick r:id="rId2"/>
              </a:defRPr>
            </a:lvl1pPr>
          </a:lstStyle>
          <a:p>
            <a:pPr>
              <a:defRPr u="none"/>
            </a:pPr>
            <a:r>
              <a:rPr u="sng" dirty="0">
                <a:hlinkClick r:id="rId2"/>
              </a:rPr>
              <a:t>www.something.com</a:t>
            </a:r>
          </a:p>
        </p:txBody>
      </p:sp>
      <p:pic>
        <p:nvPicPr>
          <p:cNvPr id="459" name="Image" descr="Image"/>
          <p:cNvPicPr>
            <a:picLocks noChangeAspect="1"/>
          </p:cNvPicPr>
          <p:nvPr/>
        </p:nvPicPr>
        <p:blipFill>
          <a:blip r:embed="rId3">
            <a:alphaModFix amt="30000"/>
          </a:blip>
          <a:stretch>
            <a:fillRect/>
          </a:stretch>
        </p:blipFill>
        <p:spPr>
          <a:xfrm>
            <a:off x="14433753" y="2506095"/>
            <a:ext cx="9013665" cy="901366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crape the Cincinnati weather data: http://academic.udayton.edu/kissock/http/Weather/gsod95-current/OHCINCIN.txt…"/>
          <p:cNvSpPr txBox="1"/>
          <p:nvPr/>
        </p:nvSpPr>
        <p:spPr>
          <a:xfrm>
            <a:off x="673100" y="3835401"/>
            <a:ext cx="21521336" cy="97671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fontScale="92500" lnSpcReduction="20000"/>
          </a:bodyPr>
          <a:lstStyle/>
          <a:p>
            <a:pPr marL="833437" indent="-833437" algn="l" defTabSz="457200">
              <a:lnSpc>
                <a:spcPct val="120000"/>
              </a:lnSpc>
              <a:spcBef>
                <a:spcPts val="3500"/>
              </a:spcBef>
              <a:buSzPct val="100000"/>
              <a:buAutoNum type="arabicPeriod"/>
              <a:tabLst>
                <a:tab pos="139700" algn="l"/>
                <a:tab pos="457200" algn="l"/>
              </a:tabLst>
              <a:defRPr sz="5500">
                <a:solidFill>
                  <a:srgbClr val="000080"/>
                </a:solidFill>
              </a:defRPr>
            </a:pPr>
            <a:r>
              <a:rPr dirty="0">
                <a:solidFill>
                  <a:srgbClr val="000000"/>
                </a:solidFill>
                <a:latin typeface="Lato Light" panose="020F0302020204030203" pitchFamily="34" charset="0"/>
              </a:rPr>
              <a:t>	Scrape the Cincinnati weather data: </a:t>
            </a:r>
            <a:r>
              <a:rPr u="sng" dirty="0">
                <a:latin typeface="Lato Light" panose="020F0302020204030203" pitchFamily="34" charset="0"/>
                <a:hlinkClick r:id="rId2"/>
              </a:rPr>
              <a:t>http://academic.udayton.edu/kissock/http/Weather/gsod95-current/OHCINCIN.txt</a:t>
            </a:r>
            <a:endParaRPr dirty="0">
              <a:solidFill>
                <a:srgbClr val="000000"/>
              </a:solidFill>
              <a:latin typeface="Lato Light" panose="020F0302020204030203" pitchFamily="34" charset="0"/>
            </a:endParaRPr>
          </a:p>
          <a:p>
            <a:pPr marL="833437" indent="-833437" algn="l" defTabSz="457200">
              <a:lnSpc>
                <a:spcPct val="120000"/>
              </a:lnSpc>
              <a:spcBef>
                <a:spcPts val="3500"/>
              </a:spcBef>
              <a:buSzPct val="100000"/>
              <a:buAutoNum type="arabicPeriod"/>
              <a:tabLst>
                <a:tab pos="139700" algn="l"/>
                <a:tab pos="457200" algn="l"/>
              </a:tabLst>
              <a:defRPr sz="5500">
                <a:solidFill>
                  <a:srgbClr val="000080"/>
                </a:solidFill>
              </a:defRPr>
            </a:pPr>
            <a:r>
              <a:rPr dirty="0">
                <a:solidFill>
                  <a:srgbClr val="000000"/>
                </a:solidFill>
                <a:latin typeface="Lato Light" panose="020F0302020204030203" pitchFamily="34" charset="0"/>
              </a:rPr>
              <a:t>What is the average temperature for Cincinnati?</a:t>
            </a:r>
          </a:p>
          <a:p>
            <a:pPr marL="833437" indent="-833437" algn="l" defTabSz="457200">
              <a:lnSpc>
                <a:spcPct val="120000"/>
              </a:lnSpc>
              <a:spcBef>
                <a:spcPts val="3500"/>
              </a:spcBef>
              <a:buSzPct val="100000"/>
              <a:buAutoNum type="arabicPeriod"/>
              <a:tabLst>
                <a:tab pos="139700" algn="l"/>
                <a:tab pos="457200" algn="l"/>
              </a:tabLst>
              <a:defRPr sz="5500">
                <a:solidFill>
                  <a:srgbClr val="000080"/>
                </a:solidFill>
              </a:defRPr>
            </a:pPr>
            <a:r>
              <a:rPr dirty="0">
                <a:solidFill>
                  <a:srgbClr val="000000"/>
                </a:solidFill>
                <a:latin typeface="Lato Light" panose="020F0302020204030203" pitchFamily="34" charset="0"/>
              </a:rPr>
              <a:t>What has been the hottest and coldest temperature?  Does this seem odd?</a:t>
            </a:r>
          </a:p>
          <a:p>
            <a:pPr marL="833437" indent="-833437" algn="l" defTabSz="457200">
              <a:lnSpc>
                <a:spcPct val="120000"/>
              </a:lnSpc>
              <a:spcBef>
                <a:spcPts val="3500"/>
              </a:spcBef>
              <a:buSzPct val="100000"/>
              <a:buAutoNum type="arabicPeriod"/>
              <a:tabLst>
                <a:tab pos="139700" algn="l"/>
                <a:tab pos="457200" algn="l"/>
              </a:tabLst>
              <a:defRPr sz="5500">
                <a:solidFill>
                  <a:srgbClr val="000080"/>
                </a:solidFill>
              </a:defRPr>
            </a:pPr>
            <a:r>
              <a:rPr dirty="0">
                <a:solidFill>
                  <a:srgbClr val="000000"/>
                </a:solidFill>
                <a:latin typeface="Lato Light" panose="020F0302020204030203" pitchFamily="34" charset="0"/>
              </a:rPr>
              <a:t>Recode the missing values (-99) to NA.  Now what is the max, min, and mean temperature?</a:t>
            </a:r>
          </a:p>
          <a:p>
            <a:pPr marL="833437" indent="-833437" algn="l" defTabSz="457200">
              <a:lnSpc>
                <a:spcPct val="120000"/>
              </a:lnSpc>
              <a:spcBef>
                <a:spcPts val="3500"/>
              </a:spcBef>
              <a:buSzPct val="100000"/>
              <a:buAutoNum type="arabicPeriod"/>
              <a:tabLst>
                <a:tab pos="139700" algn="l"/>
                <a:tab pos="457200" algn="l"/>
              </a:tabLst>
              <a:defRPr sz="5500">
                <a:solidFill>
                  <a:srgbClr val="000080"/>
                </a:solidFill>
              </a:defRPr>
            </a:pPr>
            <a:r>
              <a:rPr dirty="0">
                <a:solidFill>
                  <a:srgbClr val="000000"/>
                </a:solidFill>
                <a:latin typeface="Lato Light" panose="020F0302020204030203" pitchFamily="34" charset="0"/>
              </a:rPr>
              <a:t>Look at the distribution of temperatures by month. What kind of pattern do you see?</a:t>
            </a:r>
          </a:p>
        </p:txBody>
      </p:sp>
      <p:sp>
        <p:nvSpPr>
          <p:cNvPr id="462" name="Tasks"/>
          <p:cNvSpPr txBox="1">
            <a:spLocks noGrp="1"/>
          </p:cNvSpPr>
          <p:nvPr>
            <p:ph type="title"/>
          </p:nvPr>
        </p:nvSpPr>
        <p:spPr>
          <a:xfrm>
            <a:off x="666750" y="355600"/>
            <a:ext cx="23050500" cy="3429000"/>
          </a:xfrm>
          <a:prstGeom prst="rect">
            <a:avLst/>
          </a:prstGeom>
        </p:spPr>
        <p:txBody>
          <a:bodyPr/>
          <a:lstStyle/>
          <a:p>
            <a:r>
              <a:t>Tasks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64"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65" name="# 1. Scrape the Cincinnati weather data:…"/>
          <p:cNvSpPr txBox="1"/>
          <p:nvPr/>
        </p:nvSpPr>
        <p:spPr>
          <a:xfrm>
            <a:off x="520962" y="3374601"/>
            <a:ext cx="23595342" cy="145890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797979"/>
                </a:solidFill>
                <a:latin typeface="Monaco"/>
                <a:ea typeface="Monaco"/>
                <a:cs typeface="Monaco"/>
                <a:sym typeface="Monaco"/>
              </a:defRPr>
            </a:pPr>
            <a:r>
              <a:rPr dirty="0"/>
              <a:t># 1. Scrape the Cincinnati weather data: </a:t>
            </a:r>
          </a:p>
          <a:p>
            <a:pPr algn="l">
              <a:defRPr sz="3900">
                <a:solidFill>
                  <a:srgbClr val="85888D"/>
                </a:solidFill>
                <a:latin typeface="Monaco"/>
                <a:ea typeface="Monaco"/>
                <a:cs typeface="Monaco"/>
                <a:sym typeface="Monaco"/>
              </a:defRPr>
            </a:pPr>
            <a:r>
              <a:rPr dirty="0">
                <a:solidFill>
                  <a:srgbClr val="797979"/>
                </a:solidFill>
              </a:rPr>
              <a:t># </a:t>
            </a:r>
            <a:r>
              <a:rPr u="sng" dirty="0">
                <a:hlinkClick r:id="rId2"/>
              </a:rPr>
              <a:t>http://academic.udayton.edu/kissock/http/Weather/gsod95-current/OHCINCIN.txt</a:t>
            </a:r>
          </a:p>
          <a:p>
            <a:pPr algn="l">
              <a:defRPr sz="3900">
                <a:latin typeface="Monaco"/>
                <a:ea typeface="Monaco"/>
                <a:cs typeface="Monaco"/>
                <a:sym typeface="Monaco"/>
              </a:defRPr>
            </a:pPr>
            <a:endParaRPr u="sng" dirty="0">
              <a:hlinkClick r:id="rId2"/>
            </a:endParaRPr>
          </a:p>
          <a:p>
            <a:pPr algn="l">
              <a:defRPr sz="3900">
                <a:latin typeface="Monaco"/>
                <a:ea typeface="Monaco"/>
                <a:cs typeface="Monaco"/>
                <a:sym typeface="Monaco"/>
              </a:defRPr>
            </a:pPr>
            <a:r>
              <a:rPr dirty="0"/>
              <a:t>library(</a:t>
            </a:r>
            <a:r>
              <a:rPr dirty="0" err="1"/>
              <a:t>readr</a:t>
            </a:r>
            <a:r>
              <a:rPr dirty="0"/>
              <a:t>)</a:t>
            </a:r>
          </a:p>
          <a:p>
            <a:pPr algn="l">
              <a:defRPr sz="3900">
                <a:latin typeface="Monaco"/>
                <a:ea typeface="Monaco"/>
                <a:cs typeface="Monaco"/>
                <a:sym typeface="Monaco"/>
              </a:defRPr>
            </a:pPr>
            <a:r>
              <a:rPr dirty="0" err="1"/>
              <a:t>url</a:t>
            </a:r>
            <a:r>
              <a:rPr dirty="0"/>
              <a:t> &lt;- "http://academic.udayton.edu/</a:t>
            </a:r>
            <a:r>
              <a:rPr dirty="0" err="1"/>
              <a:t>kissock</a:t>
            </a:r>
            <a:r>
              <a:rPr dirty="0"/>
              <a:t>/http/Weather/gsod95-current/OHCINCIN.txt"</a:t>
            </a:r>
          </a:p>
          <a:p>
            <a:pPr algn="l">
              <a:defRPr sz="3900">
                <a:latin typeface="Monaco"/>
                <a:ea typeface="Monaco"/>
                <a:cs typeface="Monaco"/>
                <a:sym typeface="Monaco"/>
              </a:defRPr>
            </a:pPr>
            <a:r>
              <a:rPr dirty="0"/>
              <a:t>weather &lt;- </a:t>
            </a:r>
            <a:r>
              <a:rPr dirty="0" err="1"/>
              <a:t>read_table</a:t>
            </a:r>
            <a:r>
              <a:rPr dirty="0"/>
              <a:t>(</a:t>
            </a:r>
            <a:r>
              <a:rPr dirty="0" err="1"/>
              <a:t>url</a:t>
            </a:r>
            <a:r>
              <a:rPr dirty="0"/>
              <a:t>, </a:t>
            </a:r>
            <a:r>
              <a:rPr dirty="0" err="1"/>
              <a:t>col_names</a:t>
            </a:r>
            <a:r>
              <a:rPr dirty="0"/>
              <a:t> = c("Month", "Day", "Year", "Temp"))</a:t>
            </a:r>
          </a:p>
          <a:p>
            <a:pPr algn="l">
              <a:defRPr sz="3900">
                <a:latin typeface="Monaco"/>
                <a:ea typeface="Monaco"/>
                <a:cs typeface="Monaco"/>
                <a:sym typeface="Monaco"/>
              </a:defRPr>
            </a:pPr>
            <a:r>
              <a:rPr dirty="0"/>
              <a:t>weather</a:t>
            </a:r>
          </a:p>
          <a:p>
            <a:pPr algn="l">
              <a:defRPr sz="3900">
                <a:solidFill>
                  <a:srgbClr val="85888D"/>
                </a:solidFill>
                <a:latin typeface="Monaco"/>
                <a:ea typeface="Monaco"/>
                <a:cs typeface="Monaco"/>
                <a:sym typeface="Monaco"/>
              </a:defRPr>
            </a:pPr>
            <a:r>
              <a:rPr dirty="0"/>
              <a:t># A </a:t>
            </a:r>
            <a:r>
              <a:rPr dirty="0" err="1"/>
              <a:t>tibble</a:t>
            </a:r>
            <a:r>
              <a:rPr dirty="0"/>
              <a:t>: 8,327 x 4</a:t>
            </a:r>
          </a:p>
          <a:p>
            <a:pPr algn="l">
              <a:defRPr sz="3900">
                <a:solidFill>
                  <a:srgbClr val="85888D"/>
                </a:solidFill>
                <a:latin typeface="Monaco"/>
                <a:ea typeface="Monaco"/>
                <a:cs typeface="Monaco"/>
                <a:sym typeface="Monaco"/>
              </a:defRPr>
            </a:pPr>
            <a:r>
              <a:rPr dirty="0"/>
              <a:t>   Month   Day  Year  Temp</a:t>
            </a:r>
          </a:p>
          <a:p>
            <a:pPr algn="l">
              <a:defRPr sz="3900">
                <a:solidFill>
                  <a:srgbClr val="85888D"/>
                </a:solidFill>
                <a:latin typeface="Monaco"/>
                <a:ea typeface="Monaco"/>
                <a:cs typeface="Monaco"/>
                <a:sym typeface="Monaco"/>
              </a:defRPr>
            </a:pPr>
            <a:r>
              <a:rPr dirty="0"/>
              <a:t>   &lt;</a:t>
            </a:r>
            <a:r>
              <a:rPr dirty="0" err="1"/>
              <a:t>int</a:t>
            </a:r>
            <a:r>
              <a:rPr dirty="0"/>
              <a:t>&gt; &lt;</a:t>
            </a:r>
            <a:r>
              <a:rPr dirty="0" err="1"/>
              <a:t>int</a:t>
            </a:r>
            <a:r>
              <a:rPr dirty="0"/>
              <a:t>&gt; &lt;</a:t>
            </a:r>
            <a:r>
              <a:rPr dirty="0" err="1"/>
              <a:t>int</a:t>
            </a:r>
            <a:r>
              <a:rPr dirty="0"/>
              <a:t>&gt; &lt;</a:t>
            </a:r>
            <a:r>
              <a:rPr dirty="0" err="1"/>
              <a:t>dbl</a:t>
            </a:r>
            <a:r>
              <a:rPr dirty="0"/>
              <a:t>&gt;</a:t>
            </a:r>
          </a:p>
          <a:p>
            <a:pPr algn="l">
              <a:defRPr sz="3900">
                <a:solidFill>
                  <a:srgbClr val="85888D"/>
                </a:solidFill>
                <a:latin typeface="Monaco"/>
                <a:ea typeface="Monaco"/>
                <a:cs typeface="Monaco"/>
                <a:sym typeface="Monaco"/>
              </a:defRPr>
            </a:pPr>
            <a:r>
              <a:rPr dirty="0"/>
              <a:t> 1     1     1  1995  41.1</a:t>
            </a:r>
          </a:p>
          <a:p>
            <a:pPr algn="l">
              <a:defRPr sz="3900">
                <a:solidFill>
                  <a:srgbClr val="85888D"/>
                </a:solidFill>
                <a:latin typeface="Monaco"/>
                <a:ea typeface="Monaco"/>
                <a:cs typeface="Monaco"/>
                <a:sym typeface="Monaco"/>
              </a:defRPr>
            </a:pPr>
            <a:r>
              <a:rPr dirty="0"/>
              <a:t> 2     1     2  1995  22.2</a:t>
            </a:r>
          </a:p>
          <a:p>
            <a:pPr algn="l">
              <a:defRPr sz="3900">
                <a:solidFill>
                  <a:srgbClr val="85888D"/>
                </a:solidFill>
                <a:latin typeface="Monaco"/>
                <a:ea typeface="Monaco"/>
                <a:cs typeface="Monaco"/>
                <a:sym typeface="Monaco"/>
              </a:defRPr>
            </a:pPr>
            <a:r>
              <a:rPr dirty="0"/>
              <a:t> 3     1     3  1995  22.8</a:t>
            </a:r>
          </a:p>
          <a:p>
            <a:pPr algn="l">
              <a:defRPr sz="3900">
                <a:solidFill>
                  <a:srgbClr val="85888D"/>
                </a:solidFill>
                <a:latin typeface="Monaco"/>
                <a:ea typeface="Monaco"/>
                <a:cs typeface="Monaco"/>
                <a:sym typeface="Monaco"/>
              </a:defRPr>
            </a:pPr>
            <a:r>
              <a:rPr dirty="0"/>
              <a:t> 4     1     4  1995  14.9</a:t>
            </a:r>
          </a:p>
          <a:p>
            <a:pPr algn="l">
              <a:defRPr sz="3900">
                <a:solidFill>
                  <a:srgbClr val="85888D"/>
                </a:solidFill>
                <a:latin typeface="Monaco"/>
                <a:ea typeface="Monaco"/>
                <a:cs typeface="Monaco"/>
                <a:sym typeface="Monaco"/>
              </a:defRPr>
            </a:pPr>
            <a:r>
              <a:rPr dirty="0"/>
              <a:t> 5     1     5  1995   9.5</a:t>
            </a:r>
          </a:p>
          <a:p>
            <a:pPr algn="l">
              <a:defRPr sz="3900">
                <a:solidFill>
                  <a:srgbClr val="85888D"/>
                </a:solidFill>
                <a:latin typeface="Monaco"/>
                <a:ea typeface="Monaco"/>
                <a:cs typeface="Monaco"/>
                <a:sym typeface="Monaco"/>
              </a:defRPr>
            </a:pPr>
            <a:r>
              <a:rPr dirty="0"/>
              <a:t> 6     1     6  1995  23.8</a:t>
            </a:r>
          </a:p>
          <a:p>
            <a:pPr algn="l">
              <a:defRPr sz="3900">
                <a:solidFill>
                  <a:srgbClr val="85888D"/>
                </a:solidFill>
                <a:latin typeface="Monaco"/>
                <a:ea typeface="Monaco"/>
                <a:cs typeface="Monaco"/>
                <a:sym typeface="Monaco"/>
              </a:defRPr>
            </a:pPr>
            <a:r>
              <a:rPr dirty="0"/>
              <a:t> 7     1     7  1995  31.1</a:t>
            </a:r>
          </a:p>
          <a:p>
            <a:pPr algn="l">
              <a:defRPr sz="3900">
                <a:solidFill>
                  <a:srgbClr val="85888D"/>
                </a:solidFill>
                <a:latin typeface="Monaco"/>
                <a:ea typeface="Monaco"/>
                <a:cs typeface="Monaco"/>
                <a:sym typeface="Monaco"/>
              </a:defRPr>
            </a:pPr>
            <a:r>
              <a:rPr dirty="0"/>
              <a:t> 8     1     8  1995  26.9</a:t>
            </a:r>
          </a:p>
          <a:p>
            <a:pPr algn="l">
              <a:defRPr sz="3900">
                <a:solidFill>
                  <a:srgbClr val="85888D"/>
                </a:solidFill>
                <a:latin typeface="Monaco"/>
                <a:ea typeface="Monaco"/>
                <a:cs typeface="Monaco"/>
                <a:sym typeface="Monaco"/>
              </a:defRPr>
            </a:pPr>
            <a:r>
              <a:rPr dirty="0"/>
              <a:t> 9     1     9  1995  31.3</a:t>
            </a:r>
          </a:p>
          <a:p>
            <a:pPr algn="l">
              <a:defRPr sz="3900">
                <a:solidFill>
                  <a:srgbClr val="85888D"/>
                </a:solidFill>
                <a:latin typeface="Monaco"/>
                <a:ea typeface="Monaco"/>
                <a:cs typeface="Monaco"/>
                <a:sym typeface="Monaco"/>
              </a:defRPr>
            </a:pPr>
            <a:r>
              <a:rPr dirty="0"/>
              <a:t>10     1    10  1995  31.5</a:t>
            </a:r>
          </a:p>
          <a:p>
            <a:pPr algn="l">
              <a:defRPr sz="3900">
                <a:solidFill>
                  <a:srgbClr val="85888D"/>
                </a:solidFill>
                <a:latin typeface="Monaco"/>
                <a:ea typeface="Monaco"/>
                <a:cs typeface="Monaco"/>
                <a:sym typeface="Monaco"/>
              </a:defRPr>
            </a:pPr>
            <a:r>
              <a:rPr dirty="0"/>
              <a:t># ... with 8,317 more rows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67"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68" name="# 2. What is the average temperature for Cincinnati?…"/>
          <p:cNvSpPr txBox="1"/>
          <p:nvPr/>
        </p:nvSpPr>
        <p:spPr>
          <a:xfrm>
            <a:off x="520962" y="3374601"/>
            <a:ext cx="15690193" cy="250324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797979"/>
                </a:solidFill>
                <a:latin typeface="Monaco"/>
                <a:ea typeface="Monaco"/>
                <a:cs typeface="Monaco"/>
                <a:sym typeface="Monaco"/>
              </a:defRPr>
            </a:pPr>
            <a:r>
              <a:rPr dirty="0"/>
              <a:t># 2. What is the average temperature for Cincinnati?</a:t>
            </a:r>
          </a:p>
          <a:p>
            <a:pPr algn="l">
              <a:defRPr sz="3900">
                <a:latin typeface="Monaco"/>
                <a:ea typeface="Monaco"/>
                <a:cs typeface="Monaco"/>
                <a:sym typeface="Monaco"/>
              </a:defRPr>
            </a:pPr>
            <a:endParaRPr dirty="0"/>
          </a:p>
          <a:p>
            <a:pPr algn="l">
              <a:defRPr sz="3900">
                <a:latin typeface="Monaco"/>
                <a:ea typeface="Monaco"/>
                <a:cs typeface="Monaco"/>
                <a:sym typeface="Monaco"/>
              </a:defRPr>
            </a:pPr>
            <a:r>
              <a:rPr dirty="0"/>
              <a:t>mean(</a:t>
            </a:r>
            <a:r>
              <a:rPr dirty="0" err="1"/>
              <a:t>weather$Temp</a:t>
            </a:r>
            <a:r>
              <a:rPr dirty="0"/>
              <a:t>)</a:t>
            </a:r>
          </a:p>
          <a:p>
            <a:pPr algn="l">
              <a:defRPr sz="3900">
                <a:solidFill>
                  <a:srgbClr val="85888D"/>
                </a:solidFill>
                <a:latin typeface="Monaco"/>
                <a:ea typeface="Monaco"/>
                <a:cs typeface="Monaco"/>
                <a:sym typeface="Monaco"/>
              </a:defRPr>
            </a:pPr>
            <a:r>
              <a:rPr dirty="0"/>
              <a:t>[1] 54.</a:t>
            </a:r>
            <a:r>
              <a:rPr lang="en-US" dirty="0"/>
              <a:t>35007</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irst things to do"/>
          <p:cNvSpPr txBox="1">
            <a:spLocks noGrp="1"/>
          </p:cNvSpPr>
          <p:nvPr>
            <p:ph type="title"/>
          </p:nvPr>
        </p:nvSpPr>
        <p:spPr>
          <a:xfrm>
            <a:off x="666750" y="355600"/>
            <a:ext cx="23050500" cy="3429000"/>
          </a:xfrm>
          <a:prstGeom prst="rect">
            <a:avLst/>
          </a:prstGeom>
        </p:spPr>
        <p:txBody>
          <a:bodyPr/>
          <a:lstStyle/>
          <a:p>
            <a:r>
              <a:rPr dirty="0">
                <a:latin typeface="Lato Light" panose="020F0302020204030203" pitchFamily="34" charset="0"/>
              </a:rPr>
              <a:t>first things to do</a:t>
            </a:r>
          </a:p>
        </p:txBody>
      </p:sp>
      <p:sp>
        <p:nvSpPr>
          <p:cNvPr id="148" name="Don’t try to kiss your data on the first date; rather, you just want to get to know the data:…"/>
          <p:cNvSpPr txBox="1">
            <a:spLocks noGrp="1"/>
          </p:cNvSpPr>
          <p:nvPr>
            <p:ph type="body" idx="1"/>
          </p:nvPr>
        </p:nvSpPr>
        <p:spPr>
          <a:xfrm>
            <a:off x="673100" y="3835400"/>
            <a:ext cx="21521336" cy="10509861"/>
          </a:xfrm>
          <a:prstGeom prst="rect">
            <a:avLst/>
          </a:prstGeom>
        </p:spPr>
        <p:txBody>
          <a:bodyPr anchor="t"/>
          <a:lstStyle/>
          <a:p>
            <a:pPr marL="0" indent="0">
              <a:lnSpc>
                <a:spcPct val="100000"/>
              </a:lnSpc>
              <a:spcBef>
                <a:spcPts val="5300"/>
              </a:spcBef>
              <a:buSzTx/>
              <a:buNone/>
              <a:defRPr sz="6500"/>
            </a:pPr>
            <a:r>
              <a:rPr dirty="0">
                <a:latin typeface="Lato Light" panose="020F0302020204030203" pitchFamily="34" charset="0"/>
              </a:rPr>
              <a:t>Don’t try to kiss your data on the first date; rather, you just want to get to know the data:</a:t>
            </a:r>
          </a:p>
          <a:p>
            <a:pPr marL="2150268" lvl="1" indent="-1083468">
              <a:lnSpc>
                <a:spcPct val="100000"/>
              </a:lnSpc>
              <a:spcBef>
                <a:spcPts val="5300"/>
              </a:spcBef>
              <a:buSzPct val="100000"/>
              <a:buAutoNum type="arabicPeriod"/>
              <a:defRPr sz="6500"/>
            </a:pPr>
            <a:r>
              <a:rPr dirty="0">
                <a:latin typeface="Lato Light" panose="020F0302020204030203" pitchFamily="34" charset="0"/>
              </a:rPr>
              <a:t>Import the data</a:t>
            </a:r>
          </a:p>
          <a:p>
            <a:pPr marL="2150268" lvl="1" indent="-1083468">
              <a:lnSpc>
                <a:spcPct val="100000"/>
              </a:lnSpc>
              <a:spcBef>
                <a:spcPts val="5300"/>
              </a:spcBef>
              <a:buSzPct val="100000"/>
              <a:buAutoNum type="arabicPeriod"/>
              <a:defRPr sz="6500"/>
            </a:pPr>
            <a:r>
              <a:rPr dirty="0">
                <a:latin typeface="Lato Light" panose="020F0302020204030203" pitchFamily="34" charset="0"/>
              </a:rPr>
              <a:t>Review the codebook</a:t>
            </a:r>
          </a:p>
          <a:p>
            <a:pPr marL="2150268" lvl="1" indent="-1083468">
              <a:lnSpc>
                <a:spcPct val="100000"/>
              </a:lnSpc>
              <a:spcBef>
                <a:spcPts val="5300"/>
              </a:spcBef>
              <a:buSzPct val="100000"/>
              <a:buAutoNum type="arabicPeriod"/>
              <a:defRPr sz="6500"/>
            </a:pPr>
            <a:r>
              <a:rPr dirty="0">
                <a:latin typeface="Lato Light" panose="020F0302020204030203" pitchFamily="34" charset="0"/>
              </a:rPr>
              <a:t>Learn about the data</a:t>
            </a:r>
          </a:p>
          <a:p>
            <a:pPr marL="2150268" lvl="1" indent="-1083468">
              <a:lnSpc>
                <a:spcPct val="100000"/>
              </a:lnSpc>
              <a:spcBef>
                <a:spcPts val="5300"/>
              </a:spcBef>
              <a:buSzPct val="100000"/>
              <a:buAutoNum type="arabicPeriod"/>
              <a:defRPr sz="6500"/>
            </a:pPr>
            <a:r>
              <a:rPr dirty="0">
                <a:latin typeface="Lato Light" panose="020F0302020204030203" pitchFamily="34" charset="0"/>
              </a:rPr>
              <a:t>Quick visual understanding of the data</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70"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71" name="# 3. What has been the hottest and coldest temperature?  Does this seem odd?…"/>
          <p:cNvSpPr txBox="1"/>
          <p:nvPr/>
        </p:nvSpPr>
        <p:spPr>
          <a:xfrm>
            <a:off x="520962" y="3374601"/>
            <a:ext cx="22884470" cy="310341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797979"/>
                </a:solidFill>
                <a:latin typeface="Monaco"/>
                <a:ea typeface="Monaco"/>
                <a:cs typeface="Monaco"/>
                <a:sym typeface="Monaco"/>
              </a:defRPr>
            </a:pPr>
            <a:r>
              <a:rPr dirty="0"/>
              <a:t># 3. What has been the hottest and coldest temperature?  Does this seem odd?</a:t>
            </a:r>
          </a:p>
          <a:p>
            <a:pPr algn="l">
              <a:defRPr sz="3900">
                <a:latin typeface="Monaco"/>
                <a:ea typeface="Monaco"/>
                <a:cs typeface="Monaco"/>
                <a:sym typeface="Monaco"/>
              </a:defRPr>
            </a:pPr>
            <a:endParaRPr dirty="0"/>
          </a:p>
          <a:p>
            <a:pPr algn="l">
              <a:defRPr sz="3900">
                <a:latin typeface="Monaco"/>
                <a:ea typeface="Monaco"/>
                <a:cs typeface="Monaco"/>
                <a:sym typeface="Monaco"/>
              </a:defRPr>
            </a:pPr>
            <a:r>
              <a:rPr dirty="0"/>
              <a:t>summary(</a:t>
            </a:r>
            <a:r>
              <a:rPr dirty="0" err="1"/>
              <a:t>weather$Temp</a:t>
            </a:r>
            <a:r>
              <a:rPr dirty="0"/>
              <a:t>)</a:t>
            </a:r>
          </a:p>
          <a:p>
            <a:pPr algn="l">
              <a:defRPr sz="3900">
                <a:solidFill>
                  <a:srgbClr val="85888D"/>
                </a:solidFill>
                <a:latin typeface="Monaco"/>
                <a:ea typeface="Monaco"/>
                <a:cs typeface="Monaco"/>
                <a:sym typeface="Monaco"/>
              </a:defRPr>
            </a:pPr>
            <a:r>
              <a:rPr lang="en-US" dirty="0"/>
              <a:t> Min.   1st Qu.  Median    Mean 3rd Qu.    Max. </a:t>
            </a:r>
          </a:p>
          <a:p>
            <a:pPr algn="l">
              <a:defRPr sz="3900">
                <a:solidFill>
                  <a:srgbClr val="85888D"/>
                </a:solidFill>
                <a:latin typeface="Monaco"/>
                <a:ea typeface="Monaco"/>
                <a:cs typeface="Monaco"/>
                <a:sym typeface="Monaco"/>
              </a:defRPr>
            </a:pPr>
            <a:r>
              <a:rPr lang="en-US" dirty="0"/>
              <a:t> -99.00   39.90   56.70   54.35   70.80   89.20</a:t>
            </a:r>
            <a:endParaRPr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73"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74" name="# 4. Recode the missing values (-99) to NA. Now what is the max, min, and mean…"/>
          <p:cNvSpPr txBox="1"/>
          <p:nvPr/>
        </p:nvSpPr>
        <p:spPr>
          <a:xfrm>
            <a:off x="520962" y="3374601"/>
            <a:ext cx="23783755" cy="490390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797979"/>
                </a:solidFill>
                <a:latin typeface="Monaco"/>
                <a:ea typeface="Monaco"/>
                <a:cs typeface="Monaco"/>
                <a:sym typeface="Monaco"/>
              </a:defRPr>
            </a:pPr>
            <a:r>
              <a:rPr dirty="0"/>
              <a:t># 4. Recode the missing values (-99) to NA. Now what is the max, min, and mean </a:t>
            </a:r>
          </a:p>
          <a:p>
            <a:pPr algn="l">
              <a:defRPr sz="3900">
                <a:solidFill>
                  <a:srgbClr val="797979"/>
                </a:solidFill>
                <a:latin typeface="Monaco"/>
                <a:ea typeface="Monaco"/>
                <a:cs typeface="Monaco"/>
                <a:sym typeface="Monaco"/>
              </a:defRPr>
            </a:pPr>
            <a:r>
              <a:rPr dirty="0"/>
              <a:t>#    temperature?</a:t>
            </a:r>
          </a:p>
          <a:p>
            <a:pPr algn="l">
              <a:defRPr sz="3900">
                <a:solidFill>
                  <a:srgbClr val="797979"/>
                </a:solidFill>
                <a:latin typeface="Monaco"/>
                <a:ea typeface="Monaco"/>
                <a:cs typeface="Monaco"/>
                <a:sym typeface="Monaco"/>
              </a:defRPr>
            </a:pPr>
            <a:endParaRPr dirty="0"/>
          </a:p>
          <a:p>
            <a:pPr algn="l">
              <a:defRPr sz="3900">
                <a:latin typeface="Monaco"/>
                <a:ea typeface="Monaco"/>
                <a:cs typeface="Monaco"/>
                <a:sym typeface="Monaco"/>
              </a:defRPr>
            </a:pPr>
            <a:endParaRPr dirty="0"/>
          </a:p>
          <a:p>
            <a:pPr algn="l">
              <a:defRPr sz="3900">
                <a:latin typeface="Monaco"/>
                <a:ea typeface="Monaco"/>
                <a:cs typeface="Monaco"/>
                <a:sym typeface="Monaco"/>
              </a:defRPr>
            </a:pPr>
            <a:r>
              <a:rPr dirty="0" err="1"/>
              <a:t>weather$Temp</a:t>
            </a:r>
            <a:r>
              <a:rPr dirty="0"/>
              <a:t>[</a:t>
            </a:r>
            <a:r>
              <a:rPr dirty="0" err="1"/>
              <a:t>weather$Temp</a:t>
            </a:r>
            <a:r>
              <a:rPr dirty="0"/>
              <a:t> == -99] &lt;- NA</a:t>
            </a:r>
          </a:p>
          <a:p>
            <a:pPr algn="l">
              <a:defRPr sz="3900">
                <a:latin typeface="Monaco"/>
                <a:ea typeface="Monaco"/>
                <a:cs typeface="Monaco"/>
                <a:sym typeface="Monaco"/>
              </a:defRPr>
            </a:pPr>
            <a:r>
              <a:rPr dirty="0"/>
              <a:t>summary(</a:t>
            </a:r>
            <a:r>
              <a:rPr dirty="0" err="1"/>
              <a:t>weather$Temp</a:t>
            </a:r>
            <a:r>
              <a:rPr dirty="0"/>
              <a:t>)</a:t>
            </a:r>
          </a:p>
          <a:p>
            <a:pPr algn="l">
              <a:defRPr sz="3900">
                <a:solidFill>
                  <a:srgbClr val="85888D"/>
                </a:solidFill>
                <a:latin typeface="Monaco"/>
                <a:ea typeface="Monaco"/>
                <a:cs typeface="Monaco"/>
                <a:sym typeface="Monaco"/>
              </a:defRPr>
            </a:pPr>
            <a:r>
              <a:rPr lang="en-US" dirty="0"/>
              <a:t>   Min. 1st Qu.  Median    Mean 3rd Qu.    Max.    NA's </a:t>
            </a:r>
          </a:p>
          <a:p>
            <a:pPr algn="l">
              <a:defRPr sz="3900">
                <a:solidFill>
                  <a:srgbClr val="85888D"/>
                </a:solidFill>
                <a:latin typeface="Monaco"/>
                <a:ea typeface="Monaco"/>
                <a:cs typeface="Monaco"/>
                <a:sym typeface="Monaco"/>
              </a:defRPr>
            </a:pPr>
            <a:r>
              <a:rPr lang="en-US" dirty="0"/>
              <a:t>  -2.20   40.00   56.80   54.59   70.80   89.20      14 </a:t>
            </a:r>
            <a:endParaRPr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476" name="solution"/>
          <p:cNvSpPr txBox="1">
            <a:spLocks noGrp="1"/>
          </p:cNvSpPr>
          <p:nvPr>
            <p:ph type="title"/>
          </p:nvPr>
        </p:nvSpPr>
        <p:spPr>
          <a:prstGeom prst="rect">
            <a:avLst/>
          </a:prstGeom>
        </p:spPr>
        <p:txBody>
          <a:bodyPr/>
          <a:lstStyle>
            <a:lvl1pPr>
              <a:defRPr>
                <a:solidFill>
                  <a:srgbClr val="005493"/>
                </a:solidFill>
              </a:defRPr>
            </a:lvl1pPr>
          </a:lstStyle>
          <a:p>
            <a:r>
              <a:t>solution</a:t>
            </a:r>
          </a:p>
        </p:txBody>
      </p:sp>
      <p:sp>
        <p:nvSpPr>
          <p:cNvPr id="477" name="# 5. Look at the distribution of temperatures by month. What kind of pattern do…"/>
          <p:cNvSpPr txBox="1"/>
          <p:nvPr/>
        </p:nvSpPr>
        <p:spPr>
          <a:xfrm>
            <a:off x="520962" y="3374601"/>
            <a:ext cx="24189799" cy="33622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defRPr sz="3900">
                <a:solidFill>
                  <a:srgbClr val="797979"/>
                </a:solidFill>
                <a:latin typeface="Monaco"/>
                <a:ea typeface="Monaco"/>
                <a:cs typeface="Monaco"/>
                <a:sym typeface="Monaco"/>
              </a:defRPr>
            </a:pPr>
            <a:r>
              <a:t># 5. Look at the distribution of temperatures by month. What kind of pattern do </a:t>
            </a:r>
          </a:p>
          <a:p>
            <a:pPr algn="l">
              <a:defRPr sz="3900">
                <a:solidFill>
                  <a:srgbClr val="797979"/>
                </a:solidFill>
                <a:latin typeface="Monaco"/>
                <a:ea typeface="Monaco"/>
                <a:cs typeface="Monaco"/>
                <a:sym typeface="Monaco"/>
              </a:defRPr>
            </a:pPr>
            <a:r>
              <a:t>#    you see?</a:t>
            </a:r>
          </a:p>
          <a:p>
            <a:pPr algn="l">
              <a:defRPr sz="3900">
                <a:latin typeface="Monaco"/>
                <a:ea typeface="Monaco"/>
                <a:cs typeface="Monaco"/>
                <a:sym typeface="Monaco"/>
              </a:defRPr>
            </a:pPr>
            <a:endParaRPr/>
          </a:p>
          <a:p>
            <a:pPr algn="l">
              <a:defRPr sz="3900">
                <a:latin typeface="Monaco"/>
                <a:ea typeface="Monaco"/>
                <a:cs typeface="Monaco"/>
                <a:sym typeface="Monaco"/>
              </a:defRPr>
            </a:pPr>
            <a:r>
              <a:t>boxplot(Temp ~ Month, data = weather)</a:t>
            </a:r>
          </a:p>
        </p:txBody>
      </p:sp>
      <p:pic>
        <p:nvPicPr>
          <p:cNvPr id="2" name="Picture 1"/>
          <p:cNvPicPr>
            <a:picLocks noChangeAspect="1"/>
          </p:cNvPicPr>
          <p:nvPr/>
        </p:nvPicPr>
        <p:blipFill>
          <a:blip r:embed="rId2"/>
          <a:stretch>
            <a:fillRect/>
          </a:stretch>
        </p:blipFill>
        <p:spPr>
          <a:xfrm>
            <a:off x="3490911" y="6561803"/>
            <a:ext cx="18249900" cy="54102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481" name="coding exercises"/>
          <p:cNvSpPr txBox="1">
            <a:spLocks noGrp="1"/>
          </p:cNvSpPr>
          <p:nvPr>
            <p:ph type="title"/>
          </p:nvPr>
        </p:nvSpPr>
        <p:spPr>
          <a:xfrm>
            <a:off x="666750" y="6394401"/>
            <a:ext cx="23050500" cy="4559301"/>
          </a:xfrm>
          <a:prstGeom prst="rect">
            <a:avLst/>
          </a:prstGeom>
        </p:spPr>
        <p:txBody>
          <a:bodyPr anchor="b"/>
          <a:lstStyle>
            <a:lvl1pPr algn="l">
              <a:defRPr>
                <a:solidFill>
                  <a:srgbClr val="FFFFFF"/>
                </a:solidFill>
              </a:defRPr>
            </a:lvl1pPr>
          </a:lstStyle>
          <a:p>
            <a:r>
              <a:rPr lang="en-US" dirty="0"/>
              <a:t>MIDTERM PROJECT</a:t>
            </a:r>
            <a:endParaRPr dirty="0"/>
          </a:p>
        </p:txBody>
      </p:sp>
      <p:pic>
        <p:nvPicPr>
          <p:cNvPr id="4" name="Picture 3" descr="C:\Users\Justin\Downloads\report.png"/>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3051200" y="214800"/>
            <a:ext cx="10796502" cy="10796502"/>
          </a:xfrm>
          <a:prstGeom prst="rect">
            <a:avLst/>
          </a:prstGeom>
          <a:noFill/>
          <a:ln>
            <a:noFill/>
          </a:ln>
        </p:spPr>
      </p:pic>
    </p:spTree>
    <p:extLst>
      <p:ext uri="{BB962C8B-B14F-4D97-AF65-F5344CB8AC3E}">
        <p14:creationId xmlns:p14="http://schemas.microsoft.com/office/powerpoint/2010/main" val="326226540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visual understanding"/>
          <p:cNvSpPr txBox="1">
            <a:spLocks noGrp="1"/>
          </p:cNvSpPr>
          <p:nvPr>
            <p:ph type="title"/>
          </p:nvPr>
        </p:nvSpPr>
        <p:spPr>
          <a:xfrm>
            <a:off x="666750" y="355600"/>
            <a:ext cx="23050500" cy="3429000"/>
          </a:xfrm>
          <a:prstGeom prst="rect">
            <a:avLst/>
          </a:prstGeom>
        </p:spPr>
        <p:txBody>
          <a:bodyPr/>
          <a:lstStyle/>
          <a:p>
            <a:r>
              <a:rPr lang="en-US" dirty="0"/>
              <a:t>MIDTERM PROJECT:  HIGHLIGHTS</a:t>
            </a:r>
            <a:endParaRPr dirty="0"/>
          </a:p>
        </p:txBody>
      </p:sp>
      <p:sp>
        <p:nvSpPr>
          <p:cNvPr id="443" name="How would you describe the distribution of flying hours?…"/>
          <p:cNvSpPr txBox="1">
            <a:spLocks noGrp="1"/>
          </p:cNvSpPr>
          <p:nvPr>
            <p:ph type="body" idx="1"/>
          </p:nvPr>
        </p:nvSpPr>
        <p:spPr>
          <a:xfrm>
            <a:off x="673100" y="3835400"/>
            <a:ext cx="21521336" cy="10509861"/>
          </a:xfrm>
          <a:prstGeom prst="rect">
            <a:avLst/>
          </a:prstGeom>
        </p:spPr>
        <p:txBody>
          <a:bodyPr anchor="t">
            <a:normAutofit fontScale="62500" lnSpcReduction="20000"/>
          </a:bodyPr>
          <a:lstStyle/>
          <a:p>
            <a:pPr>
              <a:lnSpc>
                <a:spcPct val="100000"/>
              </a:lnSpc>
              <a:spcBef>
                <a:spcPts val="5300"/>
              </a:spcBef>
              <a:buSzPct val="100000"/>
              <a:defRPr sz="6500"/>
            </a:pPr>
            <a:r>
              <a:rPr lang="en-US" dirty="0"/>
              <a:t>Work by yourself or with one other person</a:t>
            </a:r>
          </a:p>
          <a:p>
            <a:pPr lvl="1">
              <a:spcBef>
                <a:spcPts val="0"/>
              </a:spcBef>
              <a:buSzPct val="100000"/>
              <a:buFont typeface="Wingdings" panose="05000000000000000000" pitchFamily="2" charset="2"/>
              <a:buChar char="Ø"/>
              <a:defRPr sz="6500"/>
            </a:pPr>
            <a:r>
              <a:rPr lang="en-US" dirty="0"/>
              <a:t>If working as a pair, the other person does not need to come from your exercise group (i.e., you can pick anyone else)</a:t>
            </a:r>
          </a:p>
          <a:p>
            <a:pPr lvl="1">
              <a:spcBef>
                <a:spcPts val="0"/>
              </a:spcBef>
              <a:buSzPct val="100000"/>
              <a:buFont typeface="Wingdings" panose="05000000000000000000" pitchFamily="2" charset="2"/>
              <a:buChar char="Ø"/>
              <a:defRPr sz="6500"/>
            </a:pPr>
            <a:r>
              <a:rPr lang="en-US" dirty="0"/>
              <a:t>You will determine your individual/pair status in your homework.</a:t>
            </a:r>
          </a:p>
          <a:p>
            <a:pPr lvl="1">
              <a:spcBef>
                <a:spcPts val="0"/>
              </a:spcBef>
              <a:buSzPct val="100000"/>
              <a:buFont typeface="Wingdings" panose="05000000000000000000" pitchFamily="2" charset="2"/>
              <a:buChar char="Ø"/>
              <a:defRPr sz="6500"/>
            </a:pPr>
            <a:r>
              <a:rPr lang="en-US" dirty="0"/>
              <a:t>Can’t switch/change individual/pair status after you declare this week</a:t>
            </a:r>
          </a:p>
          <a:p>
            <a:pPr>
              <a:lnSpc>
                <a:spcPct val="100000"/>
              </a:lnSpc>
              <a:spcBef>
                <a:spcPts val="5300"/>
              </a:spcBef>
              <a:buSzPct val="100000"/>
              <a:defRPr sz="6500"/>
            </a:pPr>
            <a:r>
              <a:rPr lang="en-US" dirty="0"/>
              <a:t>Purpose of midterm</a:t>
            </a:r>
          </a:p>
          <a:p>
            <a:pPr lvl="1">
              <a:spcBef>
                <a:spcPts val="0"/>
              </a:spcBef>
              <a:buSzPct val="100000"/>
              <a:buFont typeface="Wingdings" panose="05000000000000000000" pitchFamily="2" charset="2"/>
              <a:buChar char="Ø"/>
              <a:defRPr sz="6500"/>
            </a:pPr>
            <a:r>
              <a:rPr lang="en-US" dirty="0"/>
              <a:t>Select data set, clean it, state your plan of action to deliver insights from your data that will turn into actions</a:t>
            </a:r>
          </a:p>
          <a:p>
            <a:pPr lvl="1">
              <a:spcBef>
                <a:spcPts val="0"/>
              </a:spcBef>
              <a:buSzPct val="100000"/>
              <a:buFont typeface="Wingdings" panose="05000000000000000000" pitchFamily="2" charset="2"/>
              <a:buChar char="Ø"/>
              <a:defRPr sz="6500"/>
            </a:pPr>
            <a:r>
              <a:rPr lang="en-US" dirty="0"/>
              <a:t>Halfway checkpoint to prepare for the final project (the finished product)</a:t>
            </a:r>
          </a:p>
          <a:p>
            <a:pPr>
              <a:lnSpc>
                <a:spcPct val="100000"/>
              </a:lnSpc>
              <a:spcBef>
                <a:spcPts val="5300"/>
              </a:spcBef>
              <a:buSzPct val="100000"/>
              <a:defRPr sz="6500"/>
            </a:pPr>
            <a:r>
              <a:rPr lang="en-US" dirty="0"/>
              <a:t>Purpose of final</a:t>
            </a:r>
          </a:p>
          <a:p>
            <a:pPr lvl="1">
              <a:spcBef>
                <a:spcPts val="0"/>
              </a:spcBef>
              <a:buSzPct val="100000"/>
              <a:buFont typeface="Wingdings" panose="05000000000000000000" pitchFamily="2" charset="2"/>
              <a:buChar char="Ø"/>
              <a:defRPr sz="6500"/>
            </a:pPr>
            <a:r>
              <a:rPr lang="en-US" dirty="0"/>
              <a:t>Tell the story that you’ve planned from the midterm!</a:t>
            </a:r>
          </a:p>
          <a:p>
            <a:pPr lvl="1">
              <a:spcBef>
                <a:spcPts val="0"/>
              </a:spcBef>
              <a:buSzPct val="100000"/>
              <a:buFont typeface="Wingdings" panose="05000000000000000000" pitchFamily="2" charset="2"/>
              <a:buChar char="Ø"/>
              <a:defRPr sz="6500"/>
            </a:pPr>
            <a:r>
              <a:rPr lang="en-US" dirty="0"/>
              <a:t>What actions can your audience take as a results of your insights?</a:t>
            </a:r>
          </a:p>
          <a:p>
            <a:pPr>
              <a:lnSpc>
                <a:spcPct val="100000"/>
              </a:lnSpc>
              <a:spcBef>
                <a:spcPts val="5300"/>
              </a:spcBef>
              <a:buSzPct val="100000"/>
              <a:defRPr sz="6500"/>
            </a:pPr>
            <a:r>
              <a:rPr lang="en-US" dirty="0"/>
              <a:t>Submit your midterm as a .</a:t>
            </a:r>
            <a:r>
              <a:rPr lang="en-US" dirty="0" err="1"/>
              <a:t>Rmd</a:t>
            </a:r>
            <a:r>
              <a:rPr lang="en-US" dirty="0"/>
              <a:t> file via Canopy.</a:t>
            </a:r>
          </a:p>
        </p:txBody>
      </p:sp>
    </p:spTree>
    <p:extLst>
      <p:ext uri="{BB962C8B-B14F-4D97-AF65-F5344CB8AC3E}">
        <p14:creationId xmlns:p14="http://schemas.microsoft.com/office/powerpoint/2010/main" val="101625372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visual understanding"/>
          <p:cNvSpPr txBox="1">
            <a:spLocks noGrp="1"/>
          </p:cNvSpPr>
          <p:nvPr>
            <p:ph type="title"/>
          </p:nvPr>
        </p:nvSpPr>
        <p:spPr>
          <a:xfrm>
            <a:off x="666750" y="355600"/>
            <a:ext cx="23050500" cy="3429000"/>
          </a:xfrm>
          <a:prstGeom prst="rect">
            <a:avLst/>
          </a:prstGeom>
        </p:spPr>
        <p:txBody>
          <a:bodyPr/>
          <a:lstStyle/>
          <a:p>
            <a:r>
              <a:rPr lang="en-US" dirty="0"/>
              <a:t>MIDTERM PROJECT:  FAQ</a:t>
            </a:r>
            <a:r>
              <a:rPr lang="en-US" cap="none" dirty="0"/>
              <a:t>s</a:t>
            </a:r>
            <a:endParaRPr cap="none" dirty="0"/>
          </a:p>
        </p:txBody>
      </p:sp>
      <p:sp>
        <p:nvSpPr>
          <p:cNvPr id="443" name="How would you describe the distribution of flying hours?…"/>
          <p:cNvSpPr txBox="1">
            <a:spLocks noGrp="1"/>
          </p:cNvSpPr>
          <p:nvPr>
            <p:ph type="body" idx="1"/>
          </p:nvPr>
        </p:nvSpPr>
        <p:spPr>
          <a:xfrm>
            <a:off x="673100" y="3835400"/>
            <a:ext cx="21521336" cy="10509861"/>
          </a:xfrm>
          <a:prstGeom prst="rect">
            <a:avLst/>
          </a:prstGeom>
        </p:spPr>
        <p:txBody>
          <a:bodyPr anchor="t">
            <a:normAutofit fontScale="55000" lnSpcReduction="20000"/>
          </a:bodyPr>
          <a:lstStyle/>
          <a:p>
            <a:pPr>
              <a:lnSpc>
                <a:spcPct val="100000"/>
              </a:lnSpc>
              <a:spcBef>
                <a:spcPts val="5300"/>
              </a:spcBef>
              <a:buSzPct val="100000"/>
              <a:defRPr sz="6500"/>
            </a:pPr>
            <a:r>
              <a:rPr lang="en-US" dirty="0"/>
              <a:t>Where are the data sets?</a:t>
            </a:r>
          </a:p>
          <a:p>
            <a:pPr lvl="1">
              <a:spcBef>
                <a:spcPts val="0"/>
              </a:spcBef>
              <a:buSzPct val="100000"/>
              <a:buFont typeface="Wingdings" panose="05000000000000000000" pitchFamily="2" charset="2"/>
              <a:buChar char="Ø"/>
              <a:defRPr sz="6500"/>
            </a:pPr>
            <a:r>
              <a:rPr lang="en-US" dirty="0">
                <a:hlinkClick r:id="rId2"/>
              </a:rPr>
              <a:t>On the course website!</a:t>
            </a:r>
            <a:endParaRPr lang="en-US" dirty="0"/>
          </a:p>
          <a:p>
            <a:pPr>
              <a:lnSpc>
                <a:spcPct val="100000"/>
              </a:lnSpc>
              <a:spcBef>
                <a:spcPts val="5300"/>
              </a:spcBef>
              <a:buSzPct val="100000"/>
              <a:defRPr sz="6500"/>
            </a:pPr>
            <a:r>
              <a:rPr lang="en-US" dirty="0"/>
              <a:t>How many data sets will I select?</a:t>
            </a:r>
          </a:p>
          <a:p>
            <a:pPr lvl="1">
              <a:spcBef>
                <a:spcPts val="0"/>
              </a:spcBef>
              <a:buSzPct val="100000"/>
              <a:buFont typeface="Wingdings" panose="05000000000000000000" pitchFamily="2" charset="2"/>
              <a:buChar char="Ø"/>
              <a:defRPr sz="6500"/>
            </a:pPr>
            <a:r>
              <a:rPr lang="en-US" dirty="0"/>
              <a:t>One data set!  Use the “Click here” link instead of downloading directly from GitHub.</a:t>
            </a:r>
          </a:p>
          <a:p>
            <a:pPr>
              <a:lnSpc>
                <a:spcPct val="100000"/>
              </a:lnSpc>
              <a:spcBef>
                <a:spcPts val="5300"/>
              </a:spcBef>
              <a:buSzPct val="100000"/>
              <a:defRPr sz="6500"/>
            </a:pPr>
            <a:r>
              <a:rPr lang="en-US" dirty="0"/>
              <a:t>What is an insight?</a:t>
            </a:r>
          </a:p>
          <a:p>
            <a:pPr lvl="1">
              <a:spcBef>
                <a:spcPts val="0"/>
              </a:spcBef>
              <a:buSzPct val="100000"/>
              <a:buFont typeface="Wingdings" panose="05000000000000000000" pitchFamily="2" charset="2"/>
              <a:buChar char="Ø"/>
              <a:defRPr sz="6500"/>
            </a:pPr>
            <a:r>
              <a:rPr lang="en-US" dirty="0"/>
              <a:t>Knowledge and wisdom gained from analyzing data (visualizations, summaries, tables, quick counts)</a:t>
            </a:r>
          </a:p>
          <a:p>
            <a:pPr lvl="1">
              <a:spcBef>
                <a:spcPts val="0"/>
              </a:spcBef>
              <a:buSzPct val="100000"/>
              <a:buFont typeface="Wingdings" panose="05000000000000000000" pitchFamily="2" charset="2"/>
              <a:buChar char="Ø"/>
              <a:defRPr sz="6500"/>
            </a:pPr>
            <a:r>
              <a:rPr lang="en-US" dirty="0"/>
              <a:t>Never underestimate the power of a simple statistic or visualization.  These are almost always easier to take action on than machine learning models.</a:t>
            </a:r>
          </a:p>
          <a:p>
            <a:pPr>
              <a:lnSpc>
                <a:spcPct val="100000"/>
              </a:lnSpc>
              <a:spcBef>
                <a:spcPts val="5300"/>
              </a:spcBef>
              <a:buSzPct val="100000"/>
              <a:defRPr sz="6500"/>
            </a:pPr>
            <a:r>
              <a:rPr lang="en-US" dirty="0"/>
              <a:t>Am I required to do any machine learning?</a:t>
            </a:r>
          </a:p>
          <a:p>
            <a:pPr lvl="1">
              <a:spcBef>
                <a:spcPts val="0"/>
              </a:spcBef>
              <a:buSzPct val="100000"/>
              <a:buFont typeface="Wingdings" panose="05000000000000000000" pitchFamily="2" charset="2"/>
              <a:buChar char="Ø"/>
              <a:defRPr sz="6500"/>
            </a:pPr>
            <a:r>
              <a:rPr lang="en-US" dirty="0"/>
              <a:t>NO!  Machine learning is OPTIONAL.  You will complete all EDA first before even</a:t>
            </a:r>
            <a:r>
              <a:rPr lang="en-US" i="1" dirty="0"/>
              <a:t> thinking </a:t>
            </a:r>
            <a:r>
              <a:rPr lang="en-US" dirty="0"/>
              <a:t>about machine learning.</a:t>
            </a:r>
          </a:p>
          <a:p>
            <a:pPr>
              <a:lnSpc>
                <a:spcPct val="100000"/>
              </a:lnSpc>
              <a:spcBef>
                <a:spcPts val="5300"/>
              </a:spcBef>
              <a:buSzPct val="100000"/>
              <a:defRPr sz="6500"/>
            </a:pPr>
            <a:r>
              <a:rPr lang="en-US" dirty="0"/>
              <a:t>Should I include this final project in my portfolio of work after this semester?</a:t>
            </a:r>
          </a:p>
          <a:p>
            <a:pPr lvl="1">
              <a:spcBef>
                <a:spcPts val="0"/>
              </a:spcBef>
              <a:buSzPct val="100000"/>
              <a:buFont typeface="Wingdings" panose="05000000000000000000" pitchFamily="2" charset="2"/>
              <a:buChar char="Ø"/>
              <a:defRPr sz="6500"/>
            </a:pPr>
            <a:r>
              <a:rPr lang="en-US" dirty="0"/>
              <a:t>YES!</a:t>
            </a:r>
          </a:p>
        </p:txBody>
      </p:sp>
    </p:spTree>
    <p:extLst>
      <p:ext uri="{BB962C8B-B14F-4D97-AF65-F5344CB8AC3E}">
        <p14:creationId xmlns:p14="http://schemas.microsoft.com/office/powerpoint/2010/main" val="313179381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481" name="coding exercises"/>
          <p:cNvSpPr txBox="1">
            <a:spLocks noGrp="1"/>
          </p:cNvSpPr>
          <p:nvPr>
            <p:ph type="title"/>
          </p:nvPr>
        </p:nvSpPr>
        <p:spPr>
          <a:xfrm>
            <a:off x="666750" y="6394401"/>
            <a:ext cx="23050500" cy="4559301"/>
          </a:xfrm>
          <a:prstGeom prst="rect">
            <a:avLst/>
          </a:prstGeom>
        </p:spPr>
        <p:txBody>
          <a:bodyPr anchor="b"/>
          <a:lstStyle>
            <a:lvl1pPr algn="l">
              <a:defRPr>
                <a:solidFill>
                  <a:srgbClr val="FFFFFF"/>
                </a:solidFill>
              </a:defRPr>
            </a:lvl1pPr>
          </a:lstStyle>
          <a:p>
            <a:r>
              <a:rPr lang="en-US" dirty="0"/>
              <a:t>FOR NEXT WEEK</a:t>
            </a:r>
            <a:endParaRPr dirty="0"/>
          </a:p>
        </p:txBody>
      </p:sp>
      <p:pic>
        <p:nvPicPr>
          <p:cNvPr id="2" name="Picture 1"/>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265864" y="890124"/>
            <a:ext cx="10451386" cy="10451386"/>
          </a:xfrm>
          <a:prstGeom prst="rect">
            <a:avLst/>
          </a:prstGeom>
        </p:spPr>
      </p:pic>
    </p:spTree>
    <p:extLst>
      <p:ext uri="{BB962C8B-B14F-4D97-AF65-F5344CB8AC3E}">
        <p14:creationId xmlns:p14="http://schemas.microsoft.com/office/powerpoint/2010/main" val="312808144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visual understanding"/>
          <p:cNvSpPr txBox="1">
            <a:spLocks noGrp="1"/>
          </p:cNvSpPr>
          <p:nvPr>
            <p:ph type="title"/>
          </p:nvPr>
        </p:nvSpPr>
        <p:spPr>
          <a:xfrm>
            <a:off x="666750" y="355600"/>
            <a:ext cx="23050500" cy="3429000"/>
          </a:xfrm>
          <a:prstGeom prst="rect">
            <a:avLst/>
          </a:prstGeom>
        </p:spPr>
        <p:txBody>
          <a:bodyPr/>
          <a:lstStyle/>
          <a:p>
            <a:r>
              <a:rPr lang="en-US" dirty="0"/>
              <a:t>Reading and homework</a:t>
            </a:r>
            <a:endParaRPr dirty="0"/>
          </a:p>
        </p:txBody>
      </p:sp>
      <p:sp>
        <p:nvSpPr>
          <p:cNvPr id="443" name="How would you describe the distribution of flying hours?…"/>
          <p:cNvSpPr txBox="1">
            <a:spLocks noGrp="1"/>
          </p:cNvSpPr>
          <p:nvPr>
            <p:ph type="body" idx="1"/>
          </p:nvPr>
        </p:nvSpPr>
        <p:spPr>
          <a:xfrm>
            <a:off x="673100" y="3835401"/>
            <a:ext cx="21521336" cy="9880600"/>
          </a:xfrm>
          <a:prstGeom prst="rect">
            <a:avLst/>
          </a:prstGeom>
        </p:spPr>
        <p:txBody>
          <a:bodyPr anchor="t">
            <a:normAutofit fontScale="92500" lnSpcReduction="10000"/>
          </a:bodyPr>
          <a:lstStyle/>
          <a:p>
            <a:pPr>
              <a:lnSpc>
                <a:spcPct val="100000"/>
              </a:lnSpc>
              <a:spcBef>
                <a:spcPts val="5300"/>
              </a:spcBef>
              <a:buSzPct val="100000"/>
              <a:defRPr sz="6500"/>
            </a:pPr>
            <a:r>
              <a:rPr lang="en-US" dirty="0"/>
              <a:t>Check the course website (Week 2 page) for readings to complete before next week’s class.</a:t>
            </a:r>
          </a:p>
          <a:p>
            <a:pPr lvl="1">
              <a:lnSpc>
                <a:spcPct val="110000"/>
              </a:lnSpc>
              <a:spcBef>
                <a:spcPts val="0"/>
              </a:spcBef>
              <a:buSzPct val="100000"/>
              <a:buFont typeface="Wingdings" panose="05000000000000000000" pitchFamily="2" charset="2"/>
              <a:buChar char="q"/>
              <a:defRPr sz="6500"/>
            </a:pPr>
            <a:r>
              <a:rPr lang="en-US" dirty="0"/>
              <a:t>“Because reading is what? FUNDAMENTAL.”   -- </a:t>
            </a:r>
            <a:r>
              <a:rPr lang="en-US" i="1" dirty="0" err="1"/>
              <a:t>RuPaul</a:t>
            </a:r>
            <a:endParaRPr lang="en-US" i="1" dirty="0"/>
          </a:p>
          <a:p>
            <a:pPr>
              <a:lnSpc>
                <a:spcPct val="100000"/>
              </a:lnSpc>
              <a:spcBef>
                <a:spcPts val="5300"/>
              </a:spcBef>
              <a:buSzPct val="100000"/>
              <a:defRPr sz="6500"/>
            </a:pPr>
            <a:r>
              <a:rPr lang="en-US" dirty="0"/>
              <a:t>Homework #2 is FAST!</a:t>
            </a:r>
          </a:p>
          <a:p>
            <a:pPr lvl="1">
              <a:lnSpc>
                <a:spcPct val="110000"/>
              </a:lnSpc>
              <a:spcBef>
                <a:spcPts val="0"/>
              </a:spcBef>
              <a:buSzPct val="100000"/>
              <a:buFont typeface="Wingdings" panose="05000000000000000000" pitchFamily="2" charset="2"/>
              <a:buChar char="Ø"/>
              <a:defRPr sz="6500"/>
            </a:pPr>
            <a:r>
              <a:rPr lang="en-US" dirty="0"/>
              <a:t>Submit homework via Canopy.</a:t>
            </a:r>
          </a:p>
          <a:p>
            <a:pPr lvl="1">
              <a:lnSpc>
                <a:spcPct val="110000"/>
              </a:lnSpc>
              <a:spcBef>
                <a:spcPts val="0"/>
              </a:spcBef>
              <a:buSzPct val="100000"/>
              <a:buFont typeface="Wingdings" panose="05000000000000000000" pitchFamily="2" charset="2"/>
              <a:buChar char="Ø"/>
              <a:defRPr sz="6500"/>
            </a:pPr>
            <a:r>
              <a:rPr lang="en-US" dirty="0"/>
              <a:t>Read the assignment for details.</a:t>
            </a:r>
          </a:p>
          <a:p>
            <a:pPr lvl="1">
              <a:lnSpc>
                <a:spcPct val="110000"/>
              </a:lnSpc>
              <a:spcBef>
                <a:spcPts val="0"/>
              </a:spcBef>
              <a:buSzPct val="100000"/>
              <a:buFont typeface="Wingdings" panose="05000000000000000000" pitchFamily="2" charset="2"/>
              <a:buChar char="Ø"/>
              <a:defRPr sz="6500"/>
            </a:pPr>
            <a:r>
              <a:rPr lang="en-US" dirty="0"/>
              <a:t>You should start your midterm project ASAP.  There is a lot to complete.</a:t>
            </a:r>
          </a:p>
          <a:p>
            <a:pPr lvl="2">
              <a:lnSpc>
                <a:spcPct val="110000"/>
              </a:lnSpc>
              <a:spcBef>
                <a:spcPts val="0"/>
              </a:spcBef>
              <a:buSzPct val="100000"/>
              <a:buFont typeface="Wingdings" panose="05000000000000000000" pitchFamily="2" charset="2"/>
              <a:buChar char="ü"/>
              <a:defRPr sz="6500"/>
            </a:pPr>
            <a:r>
              <a:rPr lang="en-US" dirty="0"/>
              <a:t>Expect to spend at least 10 hours cleaning, preparing, and storyboarding for your midterm.</a:t>
            </a:r>
          </a:p>
        </p:txBody>
      </p:sp>
    </p:spTree>
    <p:extLst>
      <p:ext uri="{BB962C8B-B14F-4D97-AF65-F5344CB8AC3E}">
        <p14:creationId xmlns:p14="http://schemas.microsoft.com/office/powerpoint/2010/main" val="108235184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pic>
        <p:nvPicPr>
          <p:cNvPr id="480" name="Image" descr="Image"/>
          <p:cNvPicPr>
            <a:picLocks noChangeAspect="1"/>
          </p:cNvPicPr>
          <p:nvPr/>
        </p:nvPicPr>
        <p:blipFill>
          <a:blip r:embed="rId2">
            <a:alphaModFix amt="30000"/>
          </a:blip>
          <a:stretch>
            <a:fillRect/>
          </a:stretch>
        </p:blipFill>
        <p:spPr>
          <a:xfrm>
            <a:off x="13127956" y="1527440"/>
            <a:ext cx="10071942" cy="10071941"/>
          </a:xfrm>
          <a:prstGeom prst="rect">
            <a:avLst/>
          </a:prstGeom>
          <a:ln w="12700">
            <a:miter lim="400000"/>
          </a:ln>
        </p:spPr>
      </p:pic>
      <p:sp>
        <p:nvSpPr>
          <p:cNvPr id="481" name="coding exercises"/>
          <p:cNvSpPr txBox="1">
            <a:spLocks noGrp="1"/>
          </p:cNvSpPr>
          <p:nvPr>
            <p:ph type="title"/>
          </p:nvPr>
        </p:nvSpPr>
        <p:spPr>
          <a:xfrm>
            <a:off x="666750" y="6394401"/>
            <a:ext cx="23050500" cy="4559301"/>
          </a:xfrm>
          <a:prstGeom prst="rect">
            <a:avLst/>
          </a:prstGeom>
        </p:spPr>
        <p:txBody>
          <a:bodyPr anchor="b"/>
          <a:lstStyle>
            <a:lvl1pPr algn="l">
              <a:defRPr>
                <a:solidFill>
                  <a:srgbClr val="FFFFFF"/>
                </a:solidFill>
              </a:defRPr>
            </a:lvl1pPr>
          </a:lstStyle>
          <a:p>
            <a:r>
              <a:t>coding exercises</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group coding exercises"/>
          <p:cNvSpPr txBox="1">
            <a:spLocks noGrp="1"/>
          </p:cNvSpPr>
          <p:nvPr>
            <p:ph type="title"/>
          </p:nvPr>
        </p:nvSpPr>
        <p:spPr>
          <a:prstGeom prst="rect">
            <a:avLst/>
          </a:prstGeom>
        </p:spPr>
        <p:txBody>
          <a:bodyPr/>
          <a:lstStyle/>
          <a:p>
            <a:r>
              <a:t>group coding exercises</a:t>
            </a:r>
          </a:p>
        </p:txBody>
      </p:sp>
      <p:sp>
        <p:nvSpPr>
          <p:cNvPr id="484" name="To get you comfortable with the procedures an analyst takes to get to know their data, spend the next 90 minutes working through the tasks in the “Coding exercises” PDF in the class download folder."/>
          <p:cNvSpPr txBox="1"/>
          <p:nvPr/>
        </p:nvSpPr>
        <p:spPr>
          <a:xfrm>
            <a:off x="1407118" y="5949851"/>
            <a:ext cx="22355500" cy="75438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a:spcBef>
                <a:spcPts val="2000"/>
              </a:spcBef>
              <a:defRPr sz="6500"/>
            </a:pPr>
            <a:r>
              <a:rPr dirty="0">
                <a:latin typeface="Lato Light" panose="020F0302020204030203" pitchFamily="34" charset="0"/>
              </a:rPr>
              <a:t>To get you comfortable with the procedures an analyst takes to get to know their data, spend the next </a:t>
            </a:r>
            <a:r>
              <a:rPr lang="en-US" dirty="0">
                <a:latin typeface="Lato Light" panose="020F0302020204030203" pitchFamily="34" charset="0"/>
                <a:sym typeface="Gill Sans"/>
              </a:rPr>
              <a:t>60</a:t>
            </a:r>
            <a:r>
              <a:rPr dirty="0">
                <a:latin typeface="Lato Light" panose="020F0302020204030203" pitchFamily="34" charset="0"/>
              </a:rPr>
              <a:t> minutes working through the tasks in the </a:t>
            </a:r>
            <a:r>
              <a:rPr i="1" dirty="0">
                <a:latin typeface="Lato Light" panose="020F0302020204030203" pitchFamily="34" charset="0"/>
                <a:ea typeface="Gill Sans"/>
                <a:cs typeface="Gill Sans"/>
                <a:sym typeface="Gill Sans"/>
              </a:rPr>
              <a:t>“Coding exercises”</a:t>
            </a:r>
            <a:r>
              <a:rPr dirty="0">
                <a:latin typeface="Lato Light" panose="020F0302020204030203" pitchFamily="34" charset="0"/>
              </a:rPr>
              <a:t> PDF in the class download folder.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5F5E"/>
        </a:solidFill>
        <a:effectLst/>
      </p:bgPr>
    </p:bg>
    <p:spTree>
      <p:nvGrpSpPr>
        <p:cNvPr id="1" name=""/>
        <p:cNvGrpSpPr/>
        <p:nvPr/>
      </p:nvGrpSpPr>
      <p:grpSpPr>
        <a:xfrm>
          <a:off x="0" y="0"/>
          <a:ext cx="0" cy="0"/>
          <a:chOff x="0" y="0"/>
          <a:chExt cx="0" cy="0"/>
        </a:xfrm>
      </p:grpSpPr>
      <p:sp>
        <p:nvSpPr>
          <p:cNvPr id="150" name="data import"/>
          <p:cNvSpPr txBox="1">
            <a:spLocks noGrp="1"/>
          </p:cNvSpPr>
          <p:nvPr>
            <p:ph type="title"/>
          </p:nvPr>
        </p:nvSpPr>
        <p:spPr>
          <a:xfrm>
            <a:off x="666750" y="6335431"/>
            <a:ext cx="23050500" cy="4559301"/>
          </a:xfrm>
          <a:prstGeom prst="rect">
            <a:avLst/>
          </a:prstGeom>
        </p:spPr>
        <p:txBody>
          <a:bodyPr anchor="b"/>
          <a:lstStyle>
            <a:lvl1pPr algn="l">
              <a:defRPr>
                <a:solidFill>
                  <a:srgbClr val="FFFFFF"/>
                </a:solidFill>
              </a:defRPr>
            </a:lvl1pPr>
          </a:lstStyle>
          <a:p>
            <a:r>
              <a:rPr dirty="0">
                <a:latin typeface="Lato Light" panose="020F0302020204030203" pitchFamily="34" charset="0"/>
              </a:rPr>
              <a:t>data import</a:t>
            </a:r>
          </a:p>
        </p:txBody>
      </p:sp>
      <p:pic>
        <p:nvPicPr>
          <p:cNvPr id="151" name="Image" descr="Image"/>
          <p:cNvPicPr>
            <a:picLocks noChangeAspect="1"/>
          </p:cNvPicPr>
          <p:nvPr/>
        </p:nvPicPr>
        <p:blipFill>
          <a:blip r:embed="rId2">
            <a:alphaModFix amt="20000"/>
          </a:blip>
          <a:stretch>
            <a:fillRect/>
          </a:stretch>
        </p:blipFill>
        <p:spPr>
          <a:xfrm>
            <a:off x="11052029" y="-9083"/>
            <a:ext cx="14128428" cy="1412842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at files"/>
          <p:cNvSpPr txBox="1">
            <a:spLocks noGrp="1"/>
          </p:cNvSpPr>
          <p:nvPr>
            <p:ph type="title"/>
          </p:nvPr>
        </p:nvSpPr>
        <p:spPr>
          <a:xfrm>
            <a:off x="666750" y="355600"/>
            <a:ext cx="23050500" cy="3429000"/>
          </a:xfrm>
          <a:prstGeom prst="rect">
            <a:avLst/>
          </a:prstGeom>
        </p:spPr>
        <p:txBody>
          <a:bodyPr/>
          <a:lstStyle/>
          <a:p>
            <a:r>
              <a:rPr dirty="0"/>
              <a:t>flat files</a:t>
            </a:r>
          </a:p>
        </p:txBody>
      </p:sp>
      <p:sp>
        <p:nvSpPr>
          <p:cNvPr id="154" name="What are the main functions to read in a .csv file:"/>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rPr dirty="0"/>
              <a:t>What are the main functions to read in a </a:t>
            </a:r>
            <a:r>
              <a:rPr b="1" dirty="0">
                <a:latin typeface="Gill Sans"/>
                <a:ea typeface="Gill Sans"/>
                <a:cs typeface="Gill Sans"/>
                <a:sym typeface="Gill Sans"/>
              </a:rPr>
              <a:t>.csv</a:t>
            </a:r>
            <a:r>
              <a:rPr dirty="0"/>
              <a:t> file</a:t>
            </a:r>
            <a:r>
              <a:rPr lang="en-US" dirty="0"/>
              <a:t>?</a:t>
            </a:r>
            <a:endParaRPr dirty="0"/>
          </a:p>
        </p:txBody>
      </p:sp>
      <p:graphicFrame>
        <p:nvGraphicFramePr>
          <p:cNvPr id="155" name="Table"/>
          <p:cNvGraphicFramePr/>
          <p:nvPr>
            <p:extLst>
              <p:ext uri="{D42A27DB-BD31-4B8C-83A1-F6EECF244321}">
                <p14:modId xmlns:p14="http://schemas.microsoft.com/office/powerpoint/2010/main" val="4215827573"/>
              </p:ext>
            </p:extLst>
          </p:nvPr>
        </p:nvGraphicFramePr>
        <p:xfrm>
          <a:off x="6417930" y="5938725"/>
          <a:ext cx="11548139" cy="5801071"/>
        </p:xfrm>
        <a:graphic>
          <a:graphicData uri="http://schemas.openxmlformats.org/drawingml/2006/table">
            <a:tbl>
              <a:tblPr firstRow="1">
                <a:tableStyleId>{4C3C2611-4C71-4FC5-86AE-919BDF0F9419}</a:tableStyleId>
              </a:tblPr>
              <a:tblGrid>
                <a:gridCol w="5791368">
                  <a:extLst>
                    <a:ext uri="{9D8B030D-6E8A-4147-A177-3AD203B41FA5}">
                      <a16:colId xmlns:a16="http://schemas.microsoft.com/office/drawing/2014/main" val="20000"/>
                    </a:ext>
                  </a:extLst>
                </a:gridCol>
                <a:gridCol w="5756771">
                  <a:extLst>
                    <a:ext uri="{9D8B030D-6E8A-4147-A177-3AD203B41FA5}">
                      <a16:colId xmlns:a16="http://schemas.microsoft.com/office/drawing/2014/main" val="20001"/>
                    </a:ext>
                  </a:extLst>
                </a:gridCol>
              </a:tblGrid>
              <a:tr h="1381471">
                <a:tc>
                  <a:txBody>
                    <a:bodyPr/>
                    <a:lstStyle/>
                    <a:p>
                      <a:pPr>
                        <a:defRPr sz="1800">
                          <a:solidFill>
                            <a:srgbClr val="000000"/>
                          </a:solidFill>
                        </a:defRPr>
                      </a:pPr>
                      <a:r>
                        <a:rPr sz="50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Light" panose="020F0302020204030203" pitchFamily="34" charset="0"/>
                        </a:rPr>
                        <a:t>Package</a:t>
                      </a:r>
                    </a:p>
                  </a:txBody>
                  <a:tcPr marL="50800" marR="50800" marT="50800" marB="50800" anchor="ctr" horzOverflow="overflow"/>
                </a:tc>
                <a:extLst>
                  <a:ext uri="{0D108BD9-81ED-4DB2-BD59-A6C34878D82A}">
                    <a16:rowId xmlns:a16="http://schemas.microsoft.com/office/drawing/2014/main" val="10000"/>
                  </a:ext>
                </a:extLst>
              </a:tr>
              <a:tr h="1381471">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extLst>
                  <a:ext uri="{0D108BD9-81ED-4DB2-BD59-A6C34878D82A}">
                    <a16:rowId xmlns:a16="http://schemas.microsoft.com/office/drawing/2014/main" val="10001"/>
                  </a:ext>
                </a:extLst>
              </a:tr>
              <a:tr h="1381471">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extLst>
                  <a:ext uri="{0D108BD9-81ED-4DB2-BD59-A6C34878D82A}">
                    <a16:rowId xmlns:a16="http://schemas.microsoft.com/office/drawing/2014/main" val="10002"/>
                  </a:ext>
                </a:extLst>
              </a:tr>
              <a:tr h="1381471">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tc>
                  <a:txBody>
                    <a:bodyPr/>
                    <a:lstStyle/>
                    <a:p>
                      <a:pPr>
                        <a:defRPr sz="1800">
                          <a:solidFill>
                            <a:srgbClr val="000000"/>
                          </a:solidFill>
                        </a:defRPr>
                      </a:pPr>
                      <a:r>
                        <a:rPr sz="4500">
                          <a:solidFill>
                            <a:srgbClr val="5A5F5E"/>
                          </a:solidFill>
                          <a:latin typeface="Monaco"/>
                          <a:ea typeface="Monaco"/>
                          <a:cs typeface="Monaco"/>
                          <a:sym typeface="Monaco"/>
                        </a:rPr>
                        <a:t>?
</a:t>
                      </a:r>
                    </a:p>
                  </a:txBody>
                  <a:tcPr marL="50800" marR="50800" marT="50800" marB="5080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flat files"/>
          <p:cNvSpPr txBox="1">
            <a:spLocks noGrp="1"/>
          </p:cNvSpPr>
          <p:nvPr>
            <p:ph type="title"/>
          </p:nvPr>
        </p:nvSpPr>
        <p:spPr>
          <a:xfrm>
            <a:off x="666750" y="355600"/>
            <a:ext cx="23050500" cy="3429000"/>
          </a:xfrm>
          <a:prstGeom prst="rect">
            <a:avLst/>
          </a:prstGeom>
        </p:spPr>
        <p:txBody>
          <a:bodyPr/>
          <a:lstStyle/>
          <a:p>
            <a:r>
              <a:rPr dirty="0"/>
              <a:t>flat files</a:t>
            </a:r>
          </a:p>
        </p:txBody>
      </p:sp>
      <p:sp>
        <p:nvSpPr>
          <p:cNvPr id="158" name="What are the main functions to read in a .csv file:"/>
          <p:cNvSpPr txBox="1">
            <a:spLocks noGrp="1"/>
          </p:cNvSpPr>
          <p:nvPr>
            <p:ph type="body" idx="1"/>
          </p:nvPr>
        </p:nvSpPr>
        <p:spPr>
          <a:xfrm>
            <a:off x="1431331" y="3710864"/>
            <a:ext cx="21521337" cy="10509861"/>
          </a:xfrm>
          <a:prstGeom prst="rect">
            <a:avLst/>
          </a:prstGeom>
        </p:spPr>
        <p:txBody>
          <a:bodyPr anchor="t"/>
          <a:lstStyle/>
          <a:p>
            <a:pPr marL="0" indent="0" algn="ctr">
              <a:lnSpc>
                <a:spcPct val="100000"/>
              </a:lnSpc>
              <a:spcBef>
                <a:spcPts val="5300"/>
              </a:spcBef>
              <a:buSzTx/>
              <a:buNone/>
              <a:defRPr sz="6500"/>
            </a:pPr>
            <a:r>
              <a:rPr dirty="0"/>
              <a:t>What are the main functions to read in a </a:t>
            </a:r>
            <a:r>
              <a:rPr b="1" dirty="0">
                <a:latin typeface="Gill Sans"/>
                <a:ea typeface="Gill Sans"/>
                <a:cs typeface="Gill Sans"/>
                <a:sym typeface="Gill Sans"/>
              </a:rPr>
              <a:t>.csv</a:t>
            </a:r>
            <a:r>
              <a:rPr dirty="0"/>
              <a:t> file</a:t>
            </a:r>
            <a:r>
              <a:rPr lang="en-US" dirty="0"/>
              <a:t>?</a:t>
            </a:r>
            <a:endParaRPr dirty="0"/>
          </a:p>
        </p:txBody>
      </p:sp>
      <p:graphicFrame>
        <p:nvGraphicFramePr>
          <p:cNvPr id="159" name="Table"/>
          <p:cNvGraphicFramePr/>
          <p:nvPr>
            <p:extLst>
              <p:ext uri="{D42A27DB-BD31-4B8C-83A1-F6EECF244321}">
                <p14:modId xmlns:p14="http://schemas.microsoft.com/office/powerpoint/2010/main" val="1264641048"/>
              </p:ext>
            </p:extLst>
          </p:nvPr>
        </p:nvGraphicFramePr>
        <p:xfrm>
          <a:off x="6417930" y="5938725"/>
          <a:ext cx="11548139" cy="5527440"/>
        </p:xfrm>
        <a:graphic>
          <a:graphicData uri="http://schemas.openxmlformats.org/drawingml/2006/table">
            <a:tbl>
              <a:tblPr firstRow="1">
                <a:tableStyleId>{4C3C2611-4C71-4FC5-86AE-919BDF0F9419}</a:tableStyleId>
              </a:tblPr>
              <a:tblGrid>
                <a:gridCol w="5791368">
                  <a:extLst>
                    <a:ext uri="{9D8B030D-6E8A-4147-A177-3AD203B41FA5}">
                      <a16:colId xmlns:a16="http://schemas.microsoft.com/office/drawing/2014/main" val="20000"/>
                    </a:ext>
                  </a:extLst>
                </a:gridCol>
                <a:gridCol w="5756771">
                  <a:extLst>
                    <a:ext uri="{9D8B030D-6E8A-4147-A177-3AD203B41FA5}">
                      <a16:colId xmlns:a16="http://schemas.microsoft.com/office/drawing/2014/main" val="20001"/>
                    </a:ext>
                  </a:extLst>
                </a:gridCol>
              </a:tblGrid>
              <a:tr h="1381860">
                <a:tc>
                  <a:txBody>
                    <a:bodyPr/>
                    <a:lstStyle/>
                    <a:p>
                      <a:pPr>
                        <a:defRPr sz="1800">
                          <a:solidFill>
                            <a:srgbClr val="000000"/>
                          </a:solidFill>
                        </a:defRPr>
                      </a:pPr>
                      <a:r>
                        <a:rPr sz="5000" dirty="0">
                          <a:solidFill>
                            <a:srgbClr val="FFFFFF"/>
                          </a:solidFill>
                          <a:latin typeface="Lato Light" panose="020F0302020204030203" pitchFamily="34" charset="0"/>
                        </a:rPr>
                        <a:t>Function</a:t>
                      </a:r>
                    </a:p>
                  </a:txBody>
                  <a:tcPr marL="50800" marR="50800" marT="50800" marB="50800" anchor="ctr" horzOverflow="overflow"/>
                </a:tc>
                <a:tc>
                  <a:txBody>
                    <a:bodyPr/>
                    <a:lstStyle/>
                    <a:p>
                      <a:pPr>
                        <a:defRPr sz="1800">
                          <a:solidFill>
                            <a:srgbClr val="000000"/>
                          </a:solidFill>
                        </a:defRPr>
                      </a:pPr>
                      <a:r>
                        <a:rPr sz="5000" dirty="0">
                          <a:solidFill>
                            <a:srgbClr val="FFFFFF"/>
                          </a:solidFill>
                          <a:latin typeface="Lato Light" panose="020F0302020204030203" pitchFamily="34" charset="0"/>
                        </a:rPr>
                        <a:t>Package</a:t>
                      </a:r>
                    </a:p>
                  </a:txBody>
                  <a:tcPr marL="50800" marR="50800" marT="50800" marB="50800" anchor="ctr" horzOverflow="overflow"/>
                </a:tc>
                <a:extLst>
                  <a:ext uri="{0D108BD9-81ED-4DB2-BD59-A6C34878D82A}">
                    <a16:rowId xmlns:a16="http://schemas.microsoft.com/office/drawing/2014/main" val="10000"/>
                  </a:ext>
                </a:extLst>
              </a:tr>
              <a:tr h="1381860">
                <a:tc>
                  <a:txBody>
                    <a:bodyPr/>
                    <a:lstStyle/>
                    <a:p>
                      <a:pPr>
                        <a:defRPr sz="1800">
                          <a:solidFill>
                            <a:srgbClr val="000000"/>
                          </a:solidFill>
                        </a:defRPr>
                      </a:pPr>
                      <a:r>
                        <a:rPr sz="4500">
                          <a:solidFill>
                            <a:srgbClr val="5A5F5E"/>
                          </a:solidFill>
                          <a:latin typeface="Monaco"/>
                          <a:ea typeface="Monaco"/>
                          <a:cs typeface="Monaco"/>
                          <a:sym typeface="Monaco"/>
                        </a:rPr>
                        <a:t>read.csv</a:t>
                      </a:r>
                    </a:p>
                  </a:txBody>
                  <a:tcPr marL="50800" marR="50800" marT="50800" marB="50800" anchor="ctr" horzOverflow="overflow"/>
                </a:tc>
                <a:tc>
                  <a:txBody>
                    <a:bodyPr/>
                    <a:lstStyle/>
                    <a:p>
                      <a:pPr>
                        <a:defRPr sz="1800">
                          <a:solidFill>
                            <a:srgbClr val="000000"/>
                          </a:solidFill>
                        </a:defRPr>
                      </a:pPr>
                      <a:r>
                        <a:rPr sz="4500">
                          <a:solidFill>
                            <a:srgbClr val="5A5F5E"/>
                          </a:solidFill>
                          <a:latin typeface="Monaco"/>
                          <a:ea typeface="Monaco"/>
                          <a:cs typeface="Monaco"/>
                          <a:sym typeface="Monaco"/>
                        </a:rPr>
                        <a:t>utils (Base R)</a:t>
                      </a:r>
                    </a:p>
                  </a:txBody>
                  <a:tcPr marL="50800" marR="50800" marT="50800" marB="50800" anchor="ctr" horzOverflow="overflow"/>
                </a:tc>
                <a:extLst>
                  <a:ext uri="{0D108BD9-81ED-4DB2-BD59-A6C34878D82A}">
                    <a16:rowId xmlns:a16="http://schemas.microsoft.com/office/drawing/2014/main" val="10001"/>
                  </a:ext>
                </a:extLst>
              </a:tr>
              <a:tr h="1381860">
                <a:tc>
                  <a:txBody>
                    <a:bodyPr/>
                    <a:lstStyle/>
                    <a:p>
                      <a:pPr>
                        <a:defRPr sz="1800">
                          <a:solidFill>
                            <a:srgbClr val="000000"/>
                          </a:solidFill>
                        </a:defRPr>
                      </a:pPr>
                      <a:r>
                        <a:rPr sz="4500">
                          <a:solidFill>
                            <a:srgbClr val="5A5F5E"/>
                          </a:solidFill>
                          <a:latin typeface="Monaco"/>
                          <a:ea typeface="Monaco"/>
                          <a:cs typeface="Monaco"/>
                          <a:sym typeface="Monaco"/>
                        </a:rPr>
                        <a:t>read_csv</a:t>
                      </a:r>
                    </a:p>
                  </a:txBody>
                  <a:tcPr marL="50800" marR="50800" marT="50800" marB="50800" anchor="ctr" horzOverflow="overflow"/>
                </a:tc>
                <a:tc>
                  <a:txBody>
                    <a:bodyPr/>
                    <a:lstStyle/>
                    <a:p>
                      <a:pPr>
                        <a:defRPr sz="1800">
                          <a:solidFill>
                            <a:srgbClr val="000000"/>
                          </a:solidFill>
                        </a:defRPr>
                      </a:pPr>
                      <a:r>
                        <a:rPr sz="4500">
                          <a:solidFill>
                            <a:srgbClr val="5A5F5E"/>
                          </a:solidFill>
                          <a:latin typeface="Monaco"/>
                          <a:ea typeface="Monaco"/>
                          <a:cs typeface="Monaco"/>
                          <a:sym typeface="Monaco"/>
                        </a:rPr>
                        <a:t>readr</a:t>
                      </a:r>
                    </a:p>
                  </a:txBody>
                  <a:tcPr marL="50800" marR="50800" marT="50800" marB="50800" anchor="ctr" horzOverflow="overflow"/>
                </a:tc>
                <a:extLst>
                  <a:ext uri="{0D108BD9-81ED-4DB2-BD59-A6C34878D82A}">
                    <a16:rowId xmlns:a16="http://schemas.microsoft.com/office/drawing/2014/main" val="10002"/>
                  </a:ext>
                </a:extLst>
              </a:tr>
              <a:tr h="1381860">
                <a:tc>
                  <a:txBody>
                    <a:bodyPr/>
                    <a:lstStyle/>
                    <a:p>
                      <a:pPr>
                        <a:defRPr sz="1800">
                          <a:solidFill>
                            <a:srgbClr val="000000"/>
                          </a:solidFill>
                        </a:defRPr>
                      </a:pPr>
                      <a:r>
                        <a:rPr sz="4500">
                          <a:solidFill>
                            <a:srgbClr val="5A5F5E"/>
                          </a:solidFill>
                          <a:latin typeface="Monaco"/>
                          <a:ea typeface="Monaco"/>
                          <a:cs typeface="Monaco"/>
                          <a:sym typeface="Monaco"/>
                        </a:rPr>
                        <a:t>fread</a:t>
                      </a:r>
                    </a:p>
                  </a:txBody>
                  <a:tcPr marL="50800" marR="50800" marT="50800" marB="50800" anchor="ctr" horzOverflow="overflow"/>
                </a:tc>
                <a:tc>
                  <a:txBody>
                    <a:bodyPr/>
                    <a:lstStyle/>
                    <a:p>
                      <a:pPr>
                        <a:defRPr sz="1800">
                          <a:solidFill>
                            <a:srgbClr val="000000"/>
                          </a:solidFill>
                        </a:defRPr>
                      </a:pPr>
                      <a:r>
                        <a:rPr sz="4500" dirty="0" err="1">
                          <a:solidFill>
                            <a:srgbClr val="5A5F5E"/>
                          </a:solidFill>
                          <a:latin typeface="Monaco"/>
                          <a:ea typeface="Monaco"/>
                          <a:cs typeface="Monaco"/>
                          <a:sym typeface="Monaco"/>
                        </a:rPr>
                        <a:t>data.table</a:t>
                      </a:r>
                      <a:endParaRPr sz="4500" dirty="0">
                        <a:solidFill>
                          <a:srgbClr val="5A5F5E"/>
                        </a:solidFill>
                        <a:latin typeface="Monaco"/>
                        <a:ea typeface="Monaco"/>
                        <a:cs typeface="Monaco"/>
                        <a:sym typeface="Monaco"/>
                      </a:endParaRPr>
                    </a:p>
                  </a:txBody>
                  <a:tcPr marL="50800" marR="50800" marT="50800" marB="5080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411</TotalTime>
  <Words>3909</Words>
  <Application>Microsoft Office PowerPoint</Application>
  <PresentationFormat>Custom</PresentationFormat>
  <Paragraphs>547</Paragraphs>
  <Slides>69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Gill Sans</vt:lpstr>
      <vt:lpstr>Gill Sans Light</vt:lpstr>
      <vt:lpstr>Helvetica Neue</vt:lpstr>
      <vt:lpstr>Lato</vt:lpstr>
      <vt:lpstr>Monaco</vt:lpstr>
      <vt:lpstr>Lato Light</vt:lpstr>
      <vt:lpstr>Wingdings</vt:lpstr>
      <vt:lpstr>Showroom</vt:lpstr>
      <vt:lpstr>Today’s Class</vt:lpstr>
      <vt:lpstr>first date guidelines…</vt:lpstr>
      <vt:lpstr>PowerPoint Presentation</vt:lpstr>
      <vt:lpstr>PowerPoint Presentation</vt:lpstr>
      <vt:lpstr>first things to do</vt:lpstr>
      <vt:lpstr>first things to do</vt:lpstr>
      <vt:lpstr>data import</vt:lpstr>
      <vt:lpstr>flat files</vt:lpstr>
      <vt:lpstr>flat files</vt:lpstr>
      <vt:lpstr>flat files</vt:lpstr>
      <vt:lpstr>flat files</vt:lpstr>
      <vt:lpstr>flat files</vt:lpstr>
      <vt:lpstr>flat files</vt:lpstr>
      <vt:lpstr>flat files</vt:lpstr>
      <vt:lpstr>flat files</vt:lpstr>
      <vt:lpstr>flat files</vt:lpstr>
      <vt:lpstr>what about other flat files?</vt:lpstr>
      <vt:lpstr>what about excel files?</vt:lpstr>
      <vt:lpstr>to read in excel files</vt:lpstr>
      <vt:lpstr>to read in excel files</vt:lpstr>
      <vt:lpstr>reading in a file</vt:lpstr>
      <vt:lpstr>reading in a file</vt:lpstr>
      <vt:lpstr>OTHER OPTIONS</vt:lpstr>
      <vt:lpstr>Codebook</vt:lpstr>
      <vt:lpstr>the codebook</vt:lpstr>
      <vt:lpstr>what</vt:lpstr>
      <vt:lpstr>why</vt:lpstr>
      <vt:lpstr>important</vt:lpstr>
      <vt:lpstr>learn about your data</vt:lpstr>
      <vt:lpstr>learn about the data</vt:lpstr>
      <vt:lpstr>learn about the data</vt:lpstr>
      <vt:lpstr>learn about the data</vt:lpstr>
      <vt:lpstr>reporting</vt:lpstr>
      <vt:lpstr>important</vt:lpstr>
      <vt:lpstr>get to know visually</vt:lpstr>
      <vt:lpstr>learn about the data</vt:lpstr>
      <vt:lpstr>quick plots</vt:lpstr>
      <vt:lpstr>quick plots</vt:lpstr>
      <vt:lpstr>important</vt:lpstr>
      <vt:lpstr>time to flex our new knowledge muscles!</vt:lpstr>
      <vt:lpstr>Group challenge</vt:lpstr>
      <vt:lpstr>excel files</vt:lpstr>
      <vt:lpstr>import</vt:lpstr>
      <vt:lpstr>solution</vt:lpstr>
      <vt:lpstr>solution</vt:lpstr>
      <vt:lpstr>numeric understanding</vt:lpstr>
      <vt:lpstr>solution</vt:lpstr>
      <vt:lpstr>solution</vt:lpstr>
      <vt:lpstr>solution</vt:lpstr>
      <vt:lpstr>solution</vt:lpstr>
      <vt:lpstr>solution</vt:lpstr>
      <vt:lpstr>visual understanding</vt:lpstr>
      <vt:lpstr>solution</vt:lpstr>
      <vt:lpstr>solution</vt:lpstr>
      <vt:lpstr>solution</vt:lpstr>
      <vt:lpstr>online file</vt:lpstr>
      <vt:lpstr>Tasks</vt:lpstr>
      <vt:lpstr>solution</vt:lpstr>
      <vt:lpstr>solution</vt:lpstr>
      <vt:lpstr>solution</vt:lpstr>
      <vt:lpstr>solution</vt:lpstr>
      <vt:lpstr>solution</vt:lpstr>
      <vt:lpstr>MIDTERM PROJECT</vt:lpstr>
      <vt:lpstr>MIDTERM PROJECT:  HIGHLIGHTS</vt:lpstr>
      <vt:lpstr>MIDTERM PROJECT:  FAQs</vt:lpstr>
      <vt:lpstr>FOR NEXT WEEK</vt:lpstr>
      <vt:lpstr>Reading and homework</vt:lpstr>
      <vt:lpstr>coding exercises</vt:lpstr>
      <vt:lpstr>group coding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date guidelines…</dc:title>
  <dc:creator>Justin</dc:creator>
  <cp:lastModifiedBy>Tianhai Zu</cp:lastModifiedBy>
  <cp:revision>28</cp:revision>
  <dcterms:modified xsi:type="dcterms:W3CDTF">2020-10-18T16:05:50Z</dcterms:modified>
</cp:coreProperties>
</file>